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3" r:id="rId3"/>
    <p:sldId id="275" r:id="rId4"/>
    <p:sldId id="277" r:id="rId5"/>
    <p:sldId id="278" r:id="rId6"/>
    <p:sldId id="285" r:id="rId7"/>
    <p:sldId id="279" r:id="rId8"/>
    <p:sldId id="280" r:id="rId9"/>
    <p:sldId id="281" r:id="rId10"/>
    <p:sldId id="283" r:id="rId11"/>
    <p:sldId id="282" r:id="rId12"/>
    <p:sldId id="284" r:id="rId13"/>
    <p:sldId id="286" r:id="rId14"/>
    <p:sldId id="298" r:id="rId15"/>
    <p:sldId id="299" r:id="rId16"/>
    <p:sldId id="304" r:id="rId17"/>
    <p:sldId id="305" r:id="rId18"/>
    <p:sldId id="306" r:id="rId19"/>
    <p:sldId id="287" r:id="rId20"/>
    <p:sldId id="288" r:id="rId21"/>
    <p:sldId id="289" r:id="rId22"/>
    <p:sldId id="297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300" r:id="rId31"/>
    <p:sldId id="307" r:id="rId32"/>
    <p:sldId id="301" r:id="rId33"/>
    <p:sldId id="3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A053E-CDFC-4699-83B3-8E588FE7FDD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BF448-0641-4B3D-AB66-E7DA46E86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72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21E0C-E8BA-43B0-B886-4484B36F2C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01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BF448-0641-4B3D-AB66-E7DA46E866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40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BF448-0641-4B3D-AB66-E7DA46E866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9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B051-BC38-4973-BE4F-EDFED3EF1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8DE1C-2B5D-4056-A49C-DB9C687B5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FBF02-EE67-40A4-B2FD-1664D869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00D6F-E1A7-435B-A44F-3A0E12DE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69E4-6A9D-4C9B-8F3D-831922C65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165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A89CE-2D76-4371-8852-8C92AA4F2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23EB9-CE49-4368-AE97-EFA853134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AB462-5FFD-45EC-BBFD-C128662E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A415C-35AF-4FCD-8D81-E8FE1F8CF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EE1C5-9EE8-47FF-BE32-16C2D5C0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74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0D1D9-F1DD-48F9-A57F-BA70807B77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45763-FD0C-4B25-81B2-84FEA25E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AD5C3-3AB7-4F84-9E63-6C3525E8B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62B3E-E745-44A3-ABD6-67F9A820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64D52-3BB1-45E6-8100-56822870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277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C0D2-CEB1-4C54-A964-23F553A1A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A0FA6-1A2B-443D-95AD-46EFCF50D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1E206-23EA-46B3-B96C-A37249B4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50C0E-9CAF-48BA-98F0-2C58A2893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51732-BC1D-49CB-BD8F-A1F95B15F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08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8EFC-D607-4FA8-A026-8F07D9DA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D0FF7-70B3-4AC6-B046-71A031BD2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369CE-FB50-4615-B6C4-8BA7BA862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9C7E6-D913-4E65-8F37-0DAB7D84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9F9A0-24CA-403D-B744-8D2BC649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92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2D126-238D-48A2-A0B0-17AD75643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3CD15-AD1A-4DD4-82AC-AF7B8CA49D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78352-57DD-4F9A-8246-46D1AD0EE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76C2D-F1D6-4622-9DF1-2643A0250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261D9-A640-4703-8C5F-EFF39BD5A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D22E1-CAA7-45D8-9F8C-E2289932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74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D0953-5162-476A-A505-BF1F96104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DDD29-354A-47CF-87F9-2121A64E9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45F675-8650-475D-BD41-89942EBF7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59E87-2024-41CF-9540-8A87855A1D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FF8FFC-8A15-4D10-AD4A-F0B652239B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1B2FD-BC60-4C6B-81DA-F6255C60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70688B-8996-4B14-AE2D-F807EF66E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2EFC6-BEAD-4269-85B1-6209C0B22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730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4FAB-FD78-44D3-B0C5-3EF9DEB7C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D7C1C1-CEA7-4C43-A805-A3E7A1E4A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AC636-63EA-4100-9EF5-2EC36898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8C5AC-D939-4407-A0A3-3D85A8A0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012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CC7ED6-C4CB-4A5A-92C5-2BD1BF1DA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927E5-96D7-41D9-8A48-C42E0D74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FDC59-2D87-49EF-9940-E04CF061B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948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0F26C-D093-4ED7-8E14-CFC6C0993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A541-B5D5-4F2F-968D-822967B10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A3A9F-F421-4465-80BC-D8612E63C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50323-4067-4FC1-9849-4B9EBDEDA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15E2F-19C1-4481-99BE-5B459C757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D6DC0-618E-4AD0-BEC1-FFA77639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27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EFE0-FCA2-4199-8C9D-E622D961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0B04EC-5F84-47A1-8099-17E7661945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2F383-DEFE-4B21-BAB0-3F66155DB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16BBC-88BF-4B23-B644-92A08BEB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34D86-81BC-4622-8750-1734CD991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38F0B-18DE-4D46-B33C-A8981138C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18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70918E-5C3E-43BF-BDCA-8B0F2E399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30F0D-1B9A-4B62-9408-E60284961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F6235-107B-4C96-87E0-2174C8E229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E368D-99BD-4EF9-BCCA-8FF40EB49026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C86DA-AC46-4505-96EB-EAC3CD36D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19AAE-6BC5-4012-9CFA-1FEB4EB59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37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F4FD5038-1742-4381-A24D-6FDEFD51E522}"/>
              </a:ext>
            </a:extLst>
          </p:cNvPr>
          <p:cNvSpPr txBox="1">
            <a:spLocks/>
          </p:cNvSpPr>
          <p:nvPr/>
        </p:nvSpPr>
        <p:spPr>
          <a:xfrm>
            <a:off x="1154399" y="1731817"/>
            <a:ext cx="10053930" cy="3136395"/>
          </a:xfrm>
          <a:prstGeom prst="rect">
            <a:avLst/>
          </a:prstGeom>
        </p:spPr>
        <p:txBody>
          <a:bodyPr vert="horz" lIns="91440" tIns="45720" rIns="91440" bIns="45720" numCol="1" rtlCol="0">
            <a:prstTxWarp prst="textCanUp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en-US" sz="4800" b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 </a:t>
            </a:r>
            <a:r>
              <a:rPr lang="en-US" sz="4800" b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HỌC SINH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40836" y="896034"/>
            <a:ext cx="42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SINH HỌC 8</a:t>
            </a:r>
            <a:endParaRPr lang="en-US" sz="36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363" y="277412"/>
            <a:ext cx="3484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TRƯỜNG THCS TÂN XUÂN</a:t>
            </a:r>
          </a:p>
          <a:p>
            <a:r>
              <a:rPr lang="en-US" sz="2000" smtClean="0">
                <a:latin typeface="Arial" pitchFamily="34" charset="0"/>
                <a:cs typeface="Arial" pitchFamily="34" charset="0"/>
              </a:rPr>
              <a:t>TỔ KHTN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66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36" y="1914102"/>
            <a:ext cx="109728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2800" smtClean="0">
                <a:latin typeface="Arial" pitchFamily="34" charset="0"/>
                <a:cs typeface="Arial" pitchFamily="34" charset="0"/>
              </a:rPr>
              <a:t>Mọi cơ thể sống đều cấu tạo từ </a:t>
            </a: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 bào.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 smtClean="0">
                <a:latin typeface="Arial" pitchFamily="34" charset="0"/>
                <a:cs typeface="Arial" pitchFamily="34" charset="0"/>
              </a:rPr>
              <a:t>Tế bào là </a:t>
            </a: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đơn vị chức năng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 của cơ thể vì thể hiện đầy đủ chức năng, đặc trưng cơ bản của </a:t>
            </a: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 thể sống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như trao đổi chất, </a:t>
            </a:r>
            <a:r>
              <a:rPr lang="en-US" smtClean="0">
                <a:latin typeface="Arial" pitchFamily="34" charset="0"/>
                <a:cs typeface="Arial" pitchFamily="34" charset="0"/>
              </a:rPr>
              <a:t>sinh trưởng</a:t>
            </a:r>
            <a:r>
              <a:rPr lang="en-US">
                <a:latin typeface="Arial" pitchFamily="34" charset="0"/>
                <a:cs typeface="Arial" pitchFamily="34" charset="0"/>
              </a:rPr>
              <a:t>,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 phát triển, cảm ứng và di truyền.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21" y="5497437"/>
            <a:ext cx="1603379" cy="136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1" y="274302"/>
            <a:ext cx="8719015" cy="954107"/>
            <a:chOff x="84613" y="-1854000"/>
            <a:chExt cx="5775284" cy="584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2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3" y="-1854000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 I.TẾ BÀO-ĐƠN VỊ CƠ BẢN CỦA SỰ SỐNG </a:t>
              </a:r>
              <a:endParaRPr lang="en-US" sz="2800" b="1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sp>
        <p:nvSpPr>
          <p:cNvPr id="13" name="AutoShape 4"/>
          <p:cNvSpPr>
            <a:spLocks noChangeArrowheads="1"/>
          </p:cNvSpPr>
          <p:nvPr/>
        </p:nvSpPr>
        <p:spPr bwMode="gray">
          <a:xfrm>
            <a:off x="350638" y="1347192"/>
            <a:ext cx="5073650" cy="45720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271263" y="1338230"/>
            <a:ext cx="523875" cy="478835"/>
            <a:chOff x="1188" y="1705"/>
            <a:chExt cx="330" cy="332"/>
          </a:xfrm>
        </p:grpSpPr>
        <p:sp>
          <p:nvSpPr>
            <p:cNvPr id="15" name="Oval 14"/>
            <p:cNvSpPr>
              <a:spLocks noChangeArrowheads="1"/>
            </p:cNvSpPr>
            <p:nvPr/>
          </p:nvSpPr>
          <p:spPr bwMode="gray">
            <a:xfrm>
              <a:off x="1188" y="1706"/>
              <a:ext cx="330" cy="3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16" name="Picture 15" descr="dro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90" y="1705"/>
              <a:ext cx="328" cy="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322063" y="1280961"/>
            <a:ext cx="346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gray">
          <a:xfrm>
            <a:off x="845938" y="1347192"/>
            <a:ext cx="43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cs typeface="Arial" charset="0"/>
              </a:rPr>
              <a:t>Cấu tạo tế bào</a:t>
            </a:r>
            <a:endParaRPr lang="en-US" sz="2400" b="1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6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gray">
          <a:xfrm>
            <a:off x="296045" y="1373310"/>
            <a:ext cx="4885555" cy="679318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16672" y="1355854"/>
            <a:ext cx="504454" cy="711463"/>
            <a:chOff x="1188" y="2532"/>
            <a:chExt cx="330" cy="332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gray">
            <a:xfrm>
              <a:off x="1188" y="2533"/>
              <a:ext cx="330" cy="331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7" name="Picture 6" descr="dro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90" y="2532"/>
              <a:ext cx="328" cy="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 Box 22"/>
          <p:cNvSpPr txBox="1">
            <a:spLocks noChangeArrowheads="1"/>
          </p:cNvSpPr>
          <p:nvPr/>
        </p:nvSpPr>
        <p:spPr bwMode="gray">
          <a:xfrm>
            <a:off x="274438" y="1473190"/>
            <a:ext cx="314901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gray">
          <a:xfrm>
            <a:off x="791346" y="1534308"/>
            <a:ext cx="42068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>
                <a:cs typeface="Arial" charset="0"/>
              </a:rPr>
              <a:t>Hoạt động sống của tế bào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622867" y="2696654"/>
            <a:ext cx="3603010" cy="1715582"/>
          </a:xfrm>
          <a:prstGeom prst="wedgeRoundRectCallout">
            <a:avLst>
              <a:gd name="adj1" fmla="val 566"/>
              <a:gd name="adj2" fmla="val 780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Qua hình 3-2, hãy cho biết chức năng của tế bào trong cơ thể là gì?</a:t>
            </a:r>
            <a:endParaRPr lang="en-US" sz="200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582" y="4759239"/>
            <a:ext cx="1554162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1" y="274302"/>
            <a:ext cx="8719015" cy="954107"/>
            <a:chOff x="84613" y="-1854000"/>
            <a:chExt cx="5775284" cy="58482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20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3" y="-1854000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 I.TẾ BÀO-ĐƠN VỊ CƠ BẢN CỦA SỰ SỐNG </a:t>
              </a:r>
              <a:endParaRPr lang="en-US" sz="2800" b="1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sp>
        <p:nvSpPr>
          <p:cNvPr id="2" name="AutoShape 2" descr="https://f36-zpg.zdn.vn/4268302119093347321/e03779393664c03a99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9729" y="2377221"/>
            <a:ext cx="44372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/>
              <a:t>T</a:t>
            </a:r>
            <a:r>
              <a:rPr lang="vi-VN" sz="2400" smtClean="0"/>
              <a:t>hực </a:t>
            </a:r>
            <a:r>
              <a:rPr lang="vi-VN" sz="2400"/>
              <a:t>hiện trao đổi chất và năng lượng, cung cấp năng lượng cho mọi hoạt động của cơ thể sống</a:t>
            </a:r>
            <a:r>
              <a:rPr lang="vi-VN" sz="2400" smtClean="0"/>
              <a:t>.</a:t>
            </a:r>
            <a:endParaRPr lang="vi-VN" sz="2400"/>
          </a:p>
          <a:p>
            <a:pPr marL="342900" indent="-342900">
              <a:buFont typeface="Wingdings" pitchFamily="2" charset="2"/>
              <a:buChar char="§"/>
            </a:pPr>
            <a:r>
              <a:rPr lang="vi-VN" sz="2400"/>
              <a:t>Sự phân chia của tế bào giúp cơ thể lớn lên và sinh </a:t>
            </a:r>
            <a:r>
              <a:rPr lang="vi-VN" sz="2400" smtClean="0"/>
              <a:t>sản</a:t>
            </a:r>
            <a:endParaRPr lang="vi-VN" sz="2400"/>
          </a:p>
          <a:p>
            <a:pPr marL="342900" indent="-342900">
              <a:buFont typeface="Wingdings" pitchFamily="2" charset="2"/>
              <a:buChar char="§"/>
            </a:pPr>
            <a:r>
              <a:rPr lang="vi-VN" sz="2400"/>
              <a:t>Cảm ứng giúp cơ thể phản ứng với kích thích từ môi trường bên </a:t>
            </a:r>
            <a:r>
              <a:rPr lang="vi-VN" sz="2400" smtClean="0"/>
              <a:t>ngoài</a:t>
            </a:r>
            <a:endParaRPr lang="vi-VN" sz="2400"/>
          </a:p>
        </p:txBody>
      </p:sp>
      <p:grpSp>
        <p:nvGrpSpPr>
          <p:cNvPr id="11" name="Group 10"/>
          <p:cNvGrpSpPr/>
          <p:nvPr/>
        </p:nvGrpSpPr>
        <p:grpSpPr>
          <a:xfrm>
            <a:off x="4405986" y="2161673"/>
            <a:ext cx="7786014" cy="4501125"/>
            <a:chOff x="4405986" y="2161673"/>
            <a:chExt cx="7786014" cy="45011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5986" y="2161673"/>
              <a:ext cx="7786014" cy="4501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643254" y="3231242"/>
              <a:ext cx="1670778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rgbClr val="FF0000"/>
                  </a:solidFill>
                </a:rPr>
                <a:t>Trao đổi chất</a:t>
              </a:r>
              <a:endParaRPr lang="en-US" sz="200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35453" y="4734079"/>
              <a:ext cx="1644272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smtClean="0">
                  <a:solidFill>
                    <a:srgbClr val="FF0000"/>
                  </a:solidFill>
                </a:rPr>
                <a:t>Phân chia</a:t>
              </a:r>
              <a:endParaRPr lang="en-US" sz="200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963709" y="4492685"/>
              <a:ext cx="2159216" cy="7078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FF0000"/>
                  </a:solidFill>
                </a:rPr>
                <a:t>Cơ thể lớn lên và </a:t>
              </a:r>
            </a:p>
            <a:p>
              <a:pPr algn="ctr"/>
              <a:r>
                <a:rPr lang="en-US" sz="2000" smtClean="0">
                  <a:solidFill>
                    <a:srgbClr val="FF0000"/>
                  </a:solidFill>
                </a:rPr>
                <a:t>sinh sản</a:t>
              </a:r>
              <a:endParaRPr lang="en-US" sz="200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37725" y="5609823"/>
              <a:ext cx="1644272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smtClean="0">
                  <a:solidFill>
                    <a:srgbClr val="FF0000"/>
                  </a:solidFill>
                </a:rPr>
                <a:t>Cảm ứng</a:t>
              </a:r>
              <a:endParaRPr lang="en-US" sz="2000">
                <a:solidFill>
                  <a:srgbClr val="FF0000"/>
                </a:solidFill>
              </a:endParaRP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21" y="5516548"/>
            <a:ext cx="1603379" cy="136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0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5" grpId="0" animBg="1"/>
      <p:bldP spid="15" grpId="1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324DA6-2C23-4B59-9491-B294C620339D}"/>
              </a:ext>
            </a:extLst>
          </p:cNvPr>
          <p:cNvSpPr/>
          <p:nvPr/>
        </p:nvSpPr>
        <p:spPr bwMode="auto">
          <a:xfrm>
            <a:off x="0" y="-44053"/>
            <a:ext cx="3844640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6BD7AB-3275-42F8-A8F3-9FB9C0010634}"/>
              </a:ext>
            </a:extLst>
          </p:cNvPr>
          <p:cNvGrpSpPr/>
          <p:nvPr/>
        </p:nvGrpSpPr>
        <p:grpSpPr>
          <a:xfrm>
            <a:off x="-2" y="48419"/>
            <a:ext cx="9288739" cy="1087858"/>
            <a:chOff x="-2538298" y="-2357034"/>
            <a:chExt cx="8821543" cy="108785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43BF05-B094-45FD-8275-8F14DB82C4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6020008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3873131E-A370-48A8-9DFE-D62F13BE5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538298" y="-2357034"/>
              <a:ext cx="43691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 err="1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Củng</a:t>
              </a:r>
              <a:r>
                <a:rPr lang="en-US" sz="3200" b="1" dirty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cố</a:t>
              </a:r>
              <a:endParaRPr lang="en-US" sz="32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688BCD-7E15-456B-B41E-BCA7582241D8}"/>
              </a:ext>
            </a:extLst>
          </p:cNvPr>
          <p:cNvGrpSpPr/>
          <p:nvPr/>
        </p:nvGrpSpPr>
        <p:grpSpPr>
          <a:xfrm>
            <a:off x="3012663" y="2550569"/>
            <a:ext cx="6400800" cy="731520"/>
            <a:chOff x="2482465" y="2086140"/>
            <a:chExt cx="6400800" cy="731520"/>
          </a:xfrm>
        </p:grpSpPr>
        <p:sp>
          <p:nvSpPr>
            <p:cNvPr id="9" name="AutoShape 48">
              <a:extLst>
                <a:ext uri="{FF2B5EF4-FFF2-40B4-BE49-F238E27FC236}">
                  <a16:creationId xmlns:a16="http://schemas.microsoft.com/office/drawing/2014/main" id="{6A59DE16-D53C-411B-B105-3F73BD310B0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82465" y="2086140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E8B888">
                    <a:gamma/>
                    <a:shade val="61961"/>
                    <a:invGamma/>
                  </a:srgbClr>
                </a:gs>
                <a:gs pos="100000">
                  <a:srgbClr val="E8B888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Box 50">
              <a:extLst>
                <a:ext uri="{FF2B5EF4-FFF2-40B4-BE49-F238E27FC236}">
                  <a16:creationId xmlns:a16="http://schemas.microsoft.com/office/drawing/2014/main" id="{26EF6E0B-5A09-4797-9601-5FBA748F5917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3459321" y="2119921"/>
              <a:ext cx="463114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Trung thể </a:t>
              </a:r>
              <a:endParaRPr lang="en-US" sz="3200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69FF1F-95D5-4869-86B9-4B5697378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471" y="2090637"/>
              <a:ext cx="640080" cy="640080"/>
              <a:chOff x="4166" y="1706"/>
              <a:chExt cx="1252" cy="1252"/>
            </a:xfrm>
          </p:grpSpPr>
          <p:sp>
            <p:nvSpPr>
              <p:cNvPr id="13" name="Oval 52">
                <a:extLst>
                  <a:ext uri="{FF2B5EF4-FFF2-40B4-BE49-F238E27FC236}">
                    <a16:creationId xmlns:a16="http://schemas.microsoft.com/office/drawing/2014/main" id="{0802604F-A866-40BC-9EF6-BDE09B25E5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53">
                <a:extLst>
                  <a:ext uri="{FF2B5EF4-FFF2-40B4-BE49-F238E27FC236}">
                    <a16:creationId xmlns:a16="http://schemas.microsoft.com/office/drawing/2014/main" id="{51133272-6D80-4352-A94D-7FAB8C341D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54">
                <a:extLst>
                  <a:ext uri="{FF2B5EF4-FFF2-40B4-BE49-F238E27FC236}">
                    <a16:creationId xmlns:a16="http://schemas.microsoft.com/office/drawing/2014/main" id="{7E2B7E55-AB40-4A42-906C-22E10BDC4D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55">
                <a:extLst>
                  <a:ext uri="{FF2B5EF4-FFF2-40B4-BE49-F238E27FC236}">
                    <a16:creationId xmlns:a16="http://schemas.microsoft.com/office/drawing/2014/main" id="{2775EF87-B5EE-475E-A7BB-6E017820DA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 Box 56">
              <a:extLst>
                <a:ext uri="{FF2B5EF4-FFF2-40B4-BE49-F238E27FC236}">
                  <a16:creationId xmlns:a16="http://schemas.microsoft.com/office/drawing/2014/main" id="{1EB07746-EF04-4B9D-BE45-C9430A3F9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0048" y="2146151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16C674-FFAB-4747-891E-2C99D96489D6}"/>
              </a:ext>
            </a:extLst>
          </p:cNvPr>
          <p:cNvGrpSpPr/>
          <p:nvPr/>
        </p:nvGrpSpPr>
        <p:grpSpPr>
          <a:xfrm>
            <a:off x="3485881" y="3613463"/>
            <a:ext cx="6646485" cy="731520"/>
            <a:chOff x="2827288" y="2994289"/>
            <a:chExt cx="6646485" cy="731520"/>
          </a:xfrm>
        </p:grpSpPr>
        <p:sp>
          <p:nvSpPr>
            <p:cNvPr id="18" name="AutoShape 58">
              <a:extLst>
                <a:ext uri="{FF2B5EF4-FFF2-40B4-BE49-F238E27FC236}">
                  <a16:creationId xmlns:a16="http://schemas.microsoft.com/office/drawing/2014/main" id="{8EFAC47F-02E5-4415-AC07-78A16BFC33B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827288" y="2994289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A4E0CC">
                    <a:gamma/>
                    <a:shade val="62353"/>
                    <a:invGamma/>
                  </a:srgbClr>
                </a:gs>
                <a:gs pos="100000">
                  <a:srgbClr val="A4E0CC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60">
              <a:extLst>
                <a:ext uri="{FF2B5EF4-FFF2-40B4-BE49-F238E27FC236}">
                  <a16:creationId xmlns:a16="http://schemas.microsoft.com/office/drawing/2014/main" id="{01AB2B76-3E6D-419F-A143-F30FC5FACE7B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3937471" y="3047162"/>
              <a:ext cx="553630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Ty thể </a:t>
              </a:r>
              <a:endParaRPr lang="en-US" sz="3200" dirty="0"/>
            </a:p>
          </p:txBody>
        </p:sp>
        <p:grpSp>
          <p:nvGrpSpPr>
            <p:cNvPr id="20" name="Group 61">
              <a:extLst>
                <a:ext uri="{FF2B5EF4-FFF2-40B4-BE49-F238E27FC236}">
                  <a16:creationId xmlns:a16="http://schemas.microsoft.com/office/drawing/2014/main" id="{A61A5764-834E-4E3D-AFCF-ACA0B23B5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4907" y="2998787"/>
              <a:ext cx="640080" cy="640080"/>
              <a:chOff x="4166" y="1706"/>
              <a:chExt cx="1252" cy="125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FF5554B-C840-48F4-AB4C-AF7769AC32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D53B4E4-0EF8-4229-B08D-1568A6374B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95F439A-212F-461C-91B8-0E78268850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68110EA-BCE3-41BE-8033-915DFE5539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 Box 66">
              <a:extLst>
                <a:ext uri="{FF2B5EF4-FFF2-40B4-BE49-F238E27FC236}">
                  <a16:creationId xmlns:a16="http://schemas.microsoft.com/office/drawing/2014/main" id="{B0615E8D-C609-4A3D-9B92-C2CF89247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7560" y="3069329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CE5FB0-7F90-4D04-8E46-F7F2DEA601CF}"/>
              </a:ext>
            </a:extLst>
          </p:cNvPr>
          <p:cNvGrpSpPr/>
          <p:nvPr/>
        </p:nvGrpSpPr>
        <p:grpSpPr>
          <a:xfrm>
            <a:off x="3989519" y="4635105"/>
            <a:ext cx="6400800" cy="731520"/>
            <a:chOff x="3278002" y="3988516"/>
            <a:chExt cx="6400800" cy="731520"/>
          </a:xfrm>
        </p:grpSpPr>
        <p:sp>
          <p:nvSpPr>
            <p:cNvPr id="27" name="AutoShape 68">
              <a:extLst>
                <a:ext uri="{FF2B5EF4-FFF2-40B4-BE49-F238E27FC236}">
                  <a16:creationId xmlns:a16="http://schemas.microsoft.com/office/drawing/2014/main" id="{E0767DC1-3304-4868-B4DF-8C183FC4B3A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278002" y="3988516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F2B0CC">
                    <a:gamma/>
                    <a:shade val="62353"/>
                    <a:invGamma/>
                  </a:srgbClr>
                </a:gs>
                <a:gs pos="100000">
                  <a:srgbClr val="F2B0CC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70">
              <a:extLst>
                <a:ext uri="{FF2B5EF4-FFF2-40B4-BE49-F238E27FC236}">
                  <a16:creationId xmlns:a16="http://schemas.microsoft.com/office/drawing/2014/main" id="{51681AB2-70D1-4CAB-B015-CD90F8670BDA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4250607" y="4061888"/>
              <a:ext cx="395836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Lưới nội chất </a:t>
              </a:r>
              <a:endParaRPr lang="en-US" sz="32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8B0A75F-12BF-4744-8647-219513E100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3177" y="4008752"/>
              <a:ext cx="640080" cy="640080"/>
              <a:chOff x="4166" y="1706"/>
              <a:chExt cx="1252" cy="1252"/>
            </a:xfrm>
          </p:grpSpPr>
          <p:sp>
            <p:nvSpPr>
              <p:cNvPr id="31" name="Oval 72">
                <a:extLst>
                  <a:ext uri="{FF2B5EF4-FFF2-40B4-BE49-F238E27FC236}">
                    <a16:creationId xmlns:a16="http://schemas.microsoft.com/office/drawing/2014/main" id="{A2F9AB56-8DA2-4D46-AD7C-002BDB01B2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73">
                <a:extLst>
                  <a:ext uri="{FF2B5EF4-FFF2-40B4-BE49-F238E27FC236}">
                    <a16:creationId xmlns:a16="http://schemas.microsoft.com/office/drawing/2014/main" id="{006C5B3F-FEEA-4534-AB9D-003A4D01F7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74">
                <a:extLst>
                  <a:ext uri="{FF2B5EF4-FFF2-40B4-BE49-F238E27FC236}">
                    <a16:creationId xmlns:a16="http://schemas.microsoft.com/office/drawing/2014/main" id="{29B14860-3019-4376-87F4-46A913E420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Oval 75">
                <a:extLst>
                  <a:ext uri="{FF2B5EF4-FFF2-40B4-BE49-F238E27FC236}">
                    <a16:creationId xmlns:a16="http://schemas.microsoft.com/office/drawing/2014/main" id="{6A16D98A-13D4-43C6-A1D2-FF178EE207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 Box 76">
              <a:extLst>
                <a:ext uri="{FF2B5EF4-FFF2-40B4-BE49-F238E27FC236}">
                  <a16:creationId xmlns:a16="http://schemas.microsoft.com/office/drawing/2014/main" id="{4F69E77C-CE37-4D3C-B50D-4A8464DCF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3835" y="4077785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3DEA17A-9C69-4267-A357-84EED6AD1C3B}"/>
              </a:ext>
            </a:extLst>
          </p:cNvPr>
          <p:cNvGrpSpPr/>
          <p:nvPr/>
        </p:nvGrpSpPr>
        <p:grpSpPr>
          <a:xfrm>
            <a:off x="4431432" y="5656747"/>
            <a:ext cx="6400800" cy="731520"/>
            <a:chOff x="3661631" y="4903892"/>
            <a:chExt cx="6400800" cy="731520"/>
          </a:xfrm>
        </p:grpSpPr>
        <p:sp>
          <p:nvSpPr>
            <p:cNvPr id="36" name="AutoShape 78">
              <a:extLst>
                <a:ext uri="{FF2B5EF4-FFF2-40B4-BE49-F238E27FC236}">
                  <a16:creationId xmlns:a16="http://schemas.microsoft.com/office/drawing/2014/main" id="{9473C39F-C32B-48DB-A14C-AE2DE6E2663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661631" y="4903892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A9CBE9">
                    <a:gamma/>
                    <a:shade val="62353"/>
                    <a:invGamma/>
                  </a:srgbClr>
                </a:gs>
                <a:gs pos="100000">
                  <a:srgbClr val="A9CBE9"/>
                </a:gs>
              </a:gsLst>
              <a:lin ang="5400000" scaled="1"/>
            </a:gradFill>
            <a:ln w="9525">
              <a:solidFill>
                <a:srgbClr val="FFFFFF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80">
              <a:extLst>
                <a:ext uri="{FF2B5EF4-FFF2-40B4-BE49-F238E27FC236}">
                  <a16:creationId xmlns:a16="http://schemas.microsoft.com/office/drawing/2014/main" id="{ED83A89B-7E7D-4755-89EF-DFE8A3EB9926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4785143" y="4940102"/>
              <a:ext cx="384095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Lục lạp</a:t>
              </a:r>
              <a:endParaRPr lang="en-US" sz="3200" dirty="0"/>
            </a:p>
          </p:txBody>
        </p:sp>
        <p:grpSp>
          <p:nvGrpSpPr>
            <p:cNvPr id="38" name="Group 81">
              <a:extLst>
                <a:ext uri="{FF2B5EF4-FFF2-40B4-BE49-F238E27FC236}">
                  <a16:creationId xmlns:a16="http://schemas.microsoft.com/office/drawing/2014/main" id="{8D974A57-FB7D-49B5-9925-FB524D8DA5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9224" y="4908389"/>
              <a:ext cx="640080" cy="640080"/>
              <a:chOff x="4166" y="1706"/>
              <a:chExt cx="1252" cy="1252"/>
            </a:xfrm>
          </p:grpSpPr>
          <p:sp>
            <p:nvSpPr>
              <p:cNvPr id="40" name="Oval 82">
                <a:extLst>
                  <a:ext uri="{FF2B5EF4-FFF2-40B4-BE49-F238E27FC236}">
                    <a16:creationId xmlns:a16="http://schemas.microsoft.com/office/drawing/2014/main" id="{B5E4C93F-AEF3-4903-B0B4-A4593FB841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83">
                <a:extLst>
                  <a:ext uri="{FF2B5EF4-FFF2-40B4-BE49-F238E27FC236}">
                    <a16:creationId xmlns:a16="http://schemas.microsoft.com/office/drawing/2014/main" id="{8C95A4A3-730B-4B0F-8D7E-F86506C159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84">
                <a:extLst>
                  <a:ext uri="{FF2B5EF4-FFF2-40B4-BE49-F238E27FC236}">
                    <a16:creationId xmlns:a16="http://schemas.microsoft.com/office/drawing/2014/main" id="{98D03534-8457-4DA8-872A-9D5EFFCBE3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85">
                <a:extLst>
                  <a:ext uri="{FF2B5EF4-FFF2-40B4-BE49-F238E27FC236}">
                    <a16:creationId xmlns:a16="http://schemas.microsoft.com/office/drawing/2014/main" id="{6A0D4AB1-4DAA-4D72-95E2-5941DBCEB6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 Box 86">
              <a:extLst>
                <a:ext uri="{FF2B5EF4-FFF2-40B4-BE49-F238E27FC236}">
                  <a16:creationId xmlns:a16="http://schemas.microsoft.com/office/drawing/2014/main" id="{1C6E2EDC-1548-4F0E-B124-53E0E306E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0532" y="4979248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73FDAA-B24B-43EC-8037-40B526EB3F26}"/>
              </a:ext>
            </a:extLst>
          </p:cNvPr>
          <p:cNvGrpSpPr/>
          <p:nvPr/>
        </p:nvGrpSpPr>
        <p:grpSpPr>
          <a:xfrm>
            <a:off x="1151343" y="774214"/>
            <a:ext cx="8229600" cy="1371600"/>
            <a:chOff x="1372568" y="111530"/>
            <a:chExt cx="8229600" cy="13716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8DFDBA9-3505-4559-89EE-068B7C3DAD12}"/>
                </a:ext>
              </a:extLst>
            </p:cNvPr>
            <p:cNvGrpSpPr/>
            <p:nvPr/>
          </p:nvGrpSpPr>
          <p:grpSpPr>
            <a:xfrm>
              <a:off x="1372568" y="111530"/>
              <a:ext cx="8229600" cy="1371600"/>
              <a:chOff x="1076325" y="1633538"/>
              <a:chExt cx="7662863" cy="1287464"/>
            </a:xfrm>
          </p:grpSpPr>
          <p:grpSp>
            <p:nvGrpSpPr>
              <p:cNvPr id="47" name="Group 15">
                <a:extLst>
                  <a:ext uri="{FF2B5EF4-FFF2-40B4-BE49-F238E27FC236}">
                    <a16:creationId xmlns:a16="http://schemas.microsoft.com/office/drawing/2014/main" id="{47E18D30-16AD-4F96-8B76-4E12699E10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2300" y="1801814"/>
                <a:ext cx="6846888" cy="1119188"/>
                <a:chOff x="1255" y="1050"/>
                <a:chExt cx="4313" cy="705"/>
              </a:xfrm>
            </p:grpSpPr>
            <p:sp>
              <p:nvSpPr>
                <p:cNvPr id="54" name="AutoShape 16">
                  <a:extLst>
                    <a:ext uri="{FF2B5EF4-FFF2-40B4-BE49-F238E27FC236}">
                      <a16:creationId xmlns:a16="http://schemas.microsoft.com/office/drawing/2014/main" id="{251018A2-E7FC-4144-9CCA-702C250452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55" y="1050"/>
                  <a:ext cx="4313" cy="705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2B0CC"/>
                    </a:gs>
                    <a:gs pos="100000">
                      <a:srgbClr val="F2B0CC">
                        <a:gamma/>
                        <a:tint val="5372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scene3d>
                  <a:camera prst="legacyPerspectiveBottom"/>
                  <a:lightRig rig="legacyNormal3" dir="r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2B0CC"/>
                  </a:extrusionClr>
                  <a:contourClr>
                    <a:srgbClr val="F2B0CC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80808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Line 17">
                  <a:extLst>
                    <a:ext uri="{FF2B5EF4-FFF2-40B4-BE49-F238E27FC236}">
                      <a16:creationId xmlns:a16="http://schemas.microsoft.com/office/drawing/2014/main" id="{BEB941AE-8765-45AE-8FF5-F8618DF9BC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gray">
                <a:xfrm>
                  <a:off x="1392" y="1632"/>
                  <a:ext cx="2950" cy="0"/>
                </a:xfrm>
                <a:prstGeom prst="line">
                  <a:avLst/>
                </a:prstGeom>
                <a:noFill/>
                <a:ln w="3175">
                  <a:solidFill>
                    <a:srgbClr val="FFFFFF">
                      <a:alpha val="14999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Line 18">
                  <a:extLst>
                    <a:ext uri="{FF2B5EF4-FFF2-40B4-BE49-F238E27FC236}">
                      <a16:creationId xmlns:a16="http://schemas.microsoft.com/office/drawing/2014/main" id="{53FE1FA5-F3A5-4AF5-9012-43FA16E3CA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gray">
                <a:xfrm>
                  <a:off x="1392" y="1052"/>
                  <a:ext cx="2950" cy="0"/>
                </a:xfrm>
                <a:prstGeom prst="line">
                  <a:avLst/>
                </a:prstGeom>
                <a:noFill/>
                <a:ln w="3175">
                  <a:solidFill>
                    <a:srgbClr val="FFFFFF">
                      <a:alpha val="25000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8" name="Text Box 4">
                <a:extLst>
                  <a:ext uri="{FF2B5EF4-FFF2-40B4-BE49-F238E27FC236}">
                    <a16:creationId xmlns:a16="http://schemas.microsoft.com/office/drawing/2014/main" id="{AF2E3A05-C1FC-475F-8736-9E470415412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25753" y="1741831"/>
                <a:ext cx="6275549" cy="491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9" name="Group 5">
                <a:extLst>
                  <a:ext uri="{FF2B5EF4-FFF2-40B4-BE49-F238E27FC236}">
                    <a16:creationId xmlns:a16="http://schemas.microsoft.com/office/drawing/2014/main" id="{CF723C0C-2EFD-4318-A954-40DDC8877D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6325" y="1633538"/>
                <a:ext cx="1238250" cy="1236662"/>
                <a:chOff x="802" y="845"/>
                <a:chExt cx="827" cy="826"/>
              </a:xfrm>
            </p:grpSpPr>
            <p:sp>
              <p:nvSpPr>
                <p:cNvPr id="51" name="Oval 6">
                  <a:extLst>
                    <a:ext uri="{FF2B5EF4-FFF2-40B4-BE49-F238E27FC236}">
                      <a16:creationId xmlns:a16="http://schemas.microsoft.com/office/drawing/2014/main" id="{7D8114C1-E4F0-4FD8-80CD-7EBEAE212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02" y="845"/>
                  <a:ext cx="827" cy="826"/>
                </a:xfrm>
                <a:prstGeom prst="ellipse">
                  <a:avLst/>
                </a:prstGeom>
                <a:solidFill>
                  <a:srgbClr val="F8F8F8"/>
                </a:solidFill>
                <a:ln w="38100">
                  <a:solidFill>
                    <a:srgbClr val="F2B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dir="5400000" algn="ctr" rotWithShape="0">
                          <a:srgbClr val="00000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2" name="Oval 7">
                  <a:extLst>
                    <a:ext uri="{FF2B5EF4-FFF2-40B4-BE49-F238E27FC236}">
                      <a16:creationId xmlns:a16="http://schemas.microsoft.com/office/drawing/2014/main" id="{F2C50048-0CF5-4E52-86A1-4C4D3D7B59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36" y="879"/>
                  <a:ext cx="793" cy="758"/>
                </a:xfrm>
                <a:prstGeom prst="ellipse">
                  <a:avLst/>
                </a:prstGeom>
                <a:noFill/>
                <a:ln w="38100">
                  <a:solidFill>
                    <a:srgbClr val="F2B0CC">
                      <a:alpha val="70195"/>
                    </a:srgb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3" name="Oval 8">
                  <a:extLst>
                    <a:ext uri="{FF2B5EF4-FFF2-40B4-BE49-F238E27FC236}">
                      <a16:creationId xmlns:a16="http://schemas.microsoft.com/office/drawing/2014/main" id="{B0A2FF1E-AE42-4196-8D0F-D55FB266F0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70" y="915"/>
                  <a:ext cx="690" cy="690"/>
                </a:xfrm>
                <a:prstGeom prst="ellipse">
                  <a:avLst/>
                </a:prstGeom>
                <a:noFill/>
                <a:ln w="38100">
                  <a:solidFill>
                    <a:srgbClr val="F2B0CC">
                      <a:alpha val="30196"/>
                    </a:srgb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50" name="Text Box 9">
                <a:extLst>
                  <a:ext uri="{FF2B5EF4-FFF2-40B4-BE49-F238E27FC236}">
                    <a16:creationId xmlns:a16="http://schemas.microsoft.com/office/drawing/2014/main" id="{F904FCB1-EE4B-4B25-A0C7-71A51947E6E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114926" y="1724363"/>
                <a:ext cx="1082675" cy="1040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6600" b="1" kern="0" dirty="0">
                    <a:solidFill>
                      <a:srgbClr val="080808"/>
                    </a:solidFill>
                  </a:rPr>
                  <a:t>1</a:t>
                </a:r>
                <a:endParaRPr lang="en-US" sz="3600" b="1" kern="0" dirty="0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1C97CC8-CCDB-48C4-979C-82904C4059B1}"/>
                </a:ext>
              </a:extLst>
            </p:cNvPr>
            <p:cNvSpPr/>
            <p:nvPr/>
          </p:nvSpPr>
          <p:spPr>
            <a:xfrm>
              <a:off x="2715615" y="410390"/>
              <a:ext cx="688655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smtClean="0">
                  <a:latin typeface="Arial" panose="020B0604020202020204" pitchFamily="34" charset="0"/>
                  <a:cs typeface="Arial" panose="020B0604020202020204" pitchFamily="34" charset="0"/>
                </a:rPr>
                <a:t>Bào quan nào không có ở tế bào động vật 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405B558-94E1-425A-9247-8A297B051EAB}"/>
              </a:ext>
            </a:extLst>
          </p:cNvPr>
          <p:cNvGrpSpPr/>
          <p:nvPr/>
        </p:nvGrpSpPr>
        <p:grpSpPr>
          <a:xfrm>
            <a:off x="10716308" y="404582"/>
            <a:ext cx="1382320" cy="1097808"/>
            <a:chOff x="10401886" y="942536"/>
            <a:chExt cx="1139484" cy="11430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B34CCF5-47D1-4489-A581-C7859C569B06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BBFD5B3-5B8C-4602-A791-DDA960220A83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A2844EE-8D6F-46D2-828D-550913C86996}"/>
              </a:ext>
            </a:extLst>
          </p:cNvPr>
          <p:cNvGrpSpPr/>
          <p:nvPr/>
        </p:nvGrpSpPr>
        <p:grpSpPr>
          <a:xfrm>
            <a:off x="10716308" y="402535"/>
            <a:ext cx="1382320" cy="1097808"/>
            <a:chOff x="10401886" y="942536"/>
            <a:chExt cx="1139484" cy="1143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EC8CC1E-0CA8-467D-B9CA-241858F559FB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07CF1C0-1D47-455F-87C9-CA0C0F7DE8C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6E0B568-A3EF-4E8C-BF1A-D89A2F310EED}"/>
              </a:ext>
            </a:extLst>
          </p:cNvPr>
          <p:cNvGrpSpPr/>
          <p:nvPr/>
        </p:nvGrpSpPr>
        <p:grpSpPr>
          <a:xfrm>
            <a:off x="10719928" y="409691"/>
            <a:ext cx="1382320" cy="1097808"/>
            <a:chOff x="10401886" y="942536"/>
            <a:chExt cx="1139484" cy="11430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80295AC-2D70-4FD9-AB73-EC8AA6A5C4DD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DBBFCBB-5146-4733-AFCA-BA8A5B999FF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5ECD5F2-032E-492D-B02E-20A694E00507}"/>
              </a:ext>
            </a:extLst>
          </p:cNvPr>
          <p:cNvGrpSpPr/>
          <p:nvPr/>
        </p:nvGrpSpPr>
        <p:grpSpPr>
          <a:xfrm>
            <a:off x="10716308" y="409691"/>
            <a:ext cx="1382320" cy="1097808"/>
            <a:chOff x="10401886" y="942536"/>
            <a:chExt cx="1139484" cy="114300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18D19BE-981E-47ED-A607-A15F402F974F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432487C-D17E-4089-AE07-3B207878D787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3FAFD38-42AA-480E-BD81-CD4204030255}"/>
              </a:ext>
            </a:extLst>
          </p:cNvPr>
          <p:cNvGrpSpPr/>
          <p:nvPr/>
        </p:nvGrpSpPr>
        <p:grpSpPr>
          <a:xfrm>
            <a:off x="10712688" y="413433"/>
            <a:ext cx="1382320" cy="1097808"/>
            <a:chOff x="10401886" y="942536"/>
            <a:chExt cx="1139484" cy="11430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E653DAF-C519-4F4C-83D8-F0D485D55736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D566420-D0A5-464C-A886-B44BCBCEAA2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80AA4D9-E722-4A03-8EE3-F84A5DE3C906}"/>
              </a:ext>
            </a:extLst>
          </p:cNvPr>
          <p:cNvGrpSpPr/>
          <p:nvPr/>
        </p:nvGrpSpPr>
        <p:grpSpPr>
          <a:xfrm>
            <a:off x="10719928" y="397426"/>
            <a:ext cx="1382320" cy="1097808"/>
            <a:chOff x="10401886" y="942536"/>
            <a:chExt cx="1139484" cy="11430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0ACDE99-55B6-4AC3-8731-06DECAC58D5A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176149E-C26A-4369-9DC4-2BE86E8B2A8F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C86BC40-F4F2-41A2-B1B0-67DAEF348FDD}"/>
              </a:ext>
            </a:extLst>
          </p:cNvPr>
          <p:cNvGrpSpPr/>
          <p:nvPr/>
        </p:nvGrpSpPr>
        <p:grpSpPr>
          <a:xfrm>
            <a:off x="10719928" y="413433"/>
            <a:ext cx="1382320" cy="1097808"/>
            <a:chOff x="10401886" y="942536"/>
            <a:chExt cx="1139484" cy="1143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12C6FF4-5809-415B-AFB0-01CB3D6AD593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E0C3F3B-6EC5-4CB4-BD6A-269431EE3D44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BA2CADF-5A28-4ACF-981F-9881119D587E}"/>
              </a:ext>
            </a:extLst>
          </p:cNvPr>
          <p:cNvGrpSpPr/>
          <p:nvPr/>
        </p:nvGrpSpPr>
        <p:grpSpPr>
          <a:xfrm>
            <a:off x="10719928" y="411386"/>
            <a:ext cx="1382320" cy="1097808"/>
            <a:chOff x="10401886" y="942536"/>
            <a:chExt cx="1139484" cy="114300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EF28785-3815-46FC-ABE6-DD3A9A80B6D8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E8BCCA6-AC55-4224-BC79-0FDFF76EE264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629A72C-A239-4BBE-8E85-B588A29A30E6}"/>
              </a:ext>
            </a:extLst>
          </p:cNvPr>
          <p:cNvGrpSpPr/>
          <p:nvPr/>
        </p:nvGrpSpPr>
        <p:grpSpPr>
          <a:xfrm>
            <a:off x="10719927" y="418542"/>
            <a:ext cx="1382320" cy="1097808"/>
            <a:chOff x="10401885" y="942536"/>
            <a:chExt cx="1139484" cy="11430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BE3DFD8-FA89-4848-A8C4-9890A8CEC9D0}"/>
                </a:ext>
              </a:extLst>
            </p:cNvPr>
            <p:cNvSpPr/>
            <p:nvPr/>
          </p:nvSpPr>
          <p:spPr>
            <a:xfrm>
              <a:off x="10401885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F410BC7-81A2-4FB3-8978-4A4B0939D50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EEFF437-3FE4-4C44-BC19-CFB85E40CB35}"/>
              </a:ext>
            </a:extLst>
          </p:cNvPr>
          <p:cNvGrpSpPr/>
          <p:nvPr/>
        </p:nvGrpSpPr>
        <p:grpSpPr>
          <a:xfrm>
            <a:off x="10719928" y="397426"/>
            <a:ext cx="1382320" cy="1097808"/>
            <a:chOff x="10401886" y="942536"/>
            <a:chExt cx="1139484" cy="114300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E5E2EAB-2810-428B-A30E-59B73C066407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25BE8B8-8AD6-43A3-9B1A-5C1642A22A25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545005E-9C24-4A3C-83D6-E1DFE4260356}"/>
              </a:ext>
            </a:extLst>
          </p:cNvPr>
          <p:cNvGrpSpPr/>
          <p:nvPr/>
        </p:nvGrpSpPr>
        <p:grpSpPr>
          <a:xfrm>
            <a:off x="10528097" y="364096"/>
            <a:ext cx="1663903" cy="1229545"/>
            <a:chOff x="3423942" y="3972973"/>
            <a:chExt cx="1371600" cy="1280161"/>
          </a:xfrm>
        </p:grpSpPr>
        <p:sp>
          <p:nvSpPr>
            <p:cNvPr id="88" name="Rounded Rectangle 155">
              <a:extLst>
                <a:ext uri="{FF2B5EF4-FFF2-40B4-BE49-F238E27FC236}">
                  <a16:creationId xmlns:a16="http://schemas.microsoft.com/office/drawing/2014/main" id="{8DFB24A9-ACCC-45CC-9DAD-961934A410D9}"/>
                </a:ext>
              </a:extLst>
            </p:cNvPr>
            <p:cNvSpPr/>
            <p:nvPr/>
          </p:nvSpPr>
          <p:spPr>
            <a:xfrm>
              <a:off x="3423942" y="3972973"/>
              <a:ext cx="1371600" cy="128016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ounded Rectangle 156">
              <a:extLst>
                <a:ext uri="{FF2B5EF4-FFF2-40B4-BE49-F238E27FC236}">
                  <a16:creationId xmlns:a16="http://schemas.microsoft.com/office/drawing/2014/main" id="{E69D2341-FF1C-4C75-9D5F-C50C8CD15C8E}"/>
                </a:ext>
              </a:extLst>
            </p:cNvPr>
            <p:cNvSpPr/>
            <p:nvPr/>
          </p:nvSpPr>
          <p:spPr>
            <a:xfrm>
              <a:off x="3521243" y="4076467"/>
              <a:ext cx="1188720" cy="109728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STOP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189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E9688BCD-7E15-456B-B41E-BCA7582241D8}"/>
              </a:ext>
            </a:extLst>
          </p:cNvPr>
          <p:cNvGrpSpPr/>
          <p:nvPr/>
        </p:nvGrpSpPr>
        <p:grpSpPr>
          <a:xfrm>
            <a:off x="2951780" y="2537207"/>
            <a:ext cx="6400800" cy="731520"/>
            <a:chOff x="2482465" y="2086140"/>
            <a:chExt cx="6400800" cy="731520"/>
          </a:xfrm>
        </p:grpSpPr>
        <p:sp>
          <p:nvSpPr>
            <p:cNvPr id="88" name="AutoShape 48">
              <a:extLst>
                <a:ext uri="{FF2B5EF4-FFF2-40B4-BE49-F238E27FC236}">
                  <a16:creationId xmlns:a16="http://schemas.microsoft.com/office/drawing/2014/main" id="{6A59DE16-D53C-411B-B105-3F73BD310B0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82465" y="2086140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E8B888">
                    <a:gamma/>
                    <a:shade val="61961"/>
                    <a:invGamma/>
                  </a:srgbClr>
                </a:gs>
                <a:gs pos="100000">
                  <a:srgbClr val="E8B888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 Box 50">
              <a:extLst>
                <a:ext uri="{FF2B5EF4-FFF2-40B4-BE49-F238E27FC236}">
                  <a16:creationId xmlns:a16="http://schemas.microsoft.com/office/drawing/2014/main" id="{26EF6E0B-5A09-4797-9601-5FBA748F5917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3459321" y="2119921"/>
              <a:ext cx="542394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Màng sinh chất, ty thể, nhân </a:t>
              </a:r>
              <a:endParaRPr lang="en-US" sz="3200" dirty="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5D69FF1F-95D5-4869-86B9-4B5697378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471" y="2090637"/>
              <a:ext cx="640080" cy="640080"/>
              <a:chOff x="4166" y="1706"/>
              <a:chExt cx="1252" cy="1252"/>
            </a:xfrm>
          </p:grpSpPr>
          <p:sp>
            <p:nvSpPr>
              <p:cNvPr id="92" name="Oval 52">
                <a:extLst>
                  <a:ext uri="{FF2B5EF4-FFF2-40B4-BE49-F238E27FC236}">
                    <a16:creationId xmlns:a16="http://schemas.microsoft.com/office/drawing/2014/main" id="{0802604F-A866-40BC-9EF6-BDE09B25E5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Oval 53">
                <a:extLst>
                  <a:ext uri="{FF2B5EF4-FFF2-40B4-BE49-F238E27FC236}">
                    <a16:creationId xmlns:a16="http://schemas.microsoft.com/office/drawing/2014/main" id="{51133272-6D80-4352-A94D-7FAB8C341D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Oval 54">
                <a:extLst>
                  <a:ext uri="{FF2B5EF4-FFF2-40B4-BE49-F238E27FC236}">
                    <a16:creationId xmlns:a16="http://schemas.microsoft.com/office/drawing/2014/main" id="{7E2B7E55-AB40-4A42-906C-22E10BDC4D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Oval 55">
                <a:extLst>
                  <a:ext uri="{FF2B5EF4-FFF2-40B4-BE49-F238E27FC236}">
                    <a16:creationId xmlns:a16="http://schemas.microsoft.com/office/drawing/2014/main" id="{2775EF87-B5EE-475E-A7BB-6E017820DA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" name="Text Box 56">
              <a:extLst>
                <a:ext uri="{FF2B5EF4-FFF2-40B4-BE49-F238E27FC236}">
                  <a16:creationId xmlns:a16="http://schemas.microsoft.com/office/drawing/2014/main" id="{1EB07746-EF04-4B9D-BE45-C9430A3F9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0048" y="2146151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016C674-FFAB-4747-891E-2C99D96489D6}"/>
              </a:ext>
            </a:extLst>
          </p:cNvPr>
          <p:cNvGrpSpPr/>
          <p:nvPr/>
        </p:nvGrpSpPr>
        <p:grpSpPr>
          <a:xfrm>
            <a:off x="3485881" y="3613463"/>
            <a:ext cx="7116182" cy="731520"/>
            <a:chOff x="2827288" y="2994289"/>
            <a:chExt cx="6750604" cy="731520"/>
          </a:xfrm>
        </p:grpSpPr>
        <p:sp>
          <p:nvSpPr>
            <p:cNvPr id="97" name="AutoShape 58">
              <a:extLst>
                <a:ext uri="{FF2B5EF4-FFF2-40B4-BE49-F238E27FC236}">
                  <a16:creationId xmlns:a16="http://schemas.microsoft.com/office/drawing/2014/main" id="{8EFAC47F-02E5-4415-AC07-78A16BFC33B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827288" y="2994289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A4E0CC">
                    <a:gamma/>
                    <a:shade val="62353"/>
                    <a:invGamma/>
                  </a:srgbClr>
                </a:gs>
                <a:gs pos="100000">
                  <a:srgbClr val="A4E0CC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Text Box 60">
              <a:extLst>
                <a:ext uri="{FF2B5EF4-FFF2-40B4-BE49-F238E27FC236}">
                  <a16:creationId xmlns:a16="http://schemas.microsoft.com/office/drawing/2014/main" id="{01AB2B76-3E6D-419F-A143-F30FC5FACE7B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3645858" y="3069619"/>
              <a:ext cx="593203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Chất tế bào, riboxom, nhân con </a:t>
              </a:r>
              <a:endParaRPr lang="en-US" sz="3200" dirty="0"/>
            </a:p>
          </p:txBody>
        </p:sp>
        <p:grpSp>
          <p:nvGrpSpPr>
            <p:cNvPr id="99" name="Group 61">
              <a:extLst>
                <a:ext uri="{FF2B5EF4-FFF2-40B4-BE49-F238E27FC236}">
                  <a16:creationId xmlns:a16="http://schemas.microsoft.com/office/drawing/2014/main" id="{A61A5764-834E-4E3D-AFCF-ACA0B23B5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4907" y="2998787"/>
              <a:ext cx="640080" cy="640080"/>
              <a:chOff x="4166" y="1706"/>
              <a:chExt cx="1252" cy="1252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2FF5554B-C840-48F4-AB4C-AF7769AC32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ED53B4E4-0EF8-4229-B08D-1568A6374B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895F439A-212F-461C-91B8-0E78268850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268110EA-BCE3-41BE-8033-915DFE5539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0" name="Text Box 66">
              <a:extLst>
                <a:ext uri="{FF2B5EF4-FFF2-40B4-BE49-F238E27FC236}">
                  <a16:creationId xmlns:a16="http://schemas.microsoft.com/office/drawing/2014/main" id="{B0615E8D-C609-4A3D-9B92-C2CF89247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7560" y="3069329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2CE5FB0-7F90-4D04-8E46-F7F2DEA601CF}"/>
              </a:ext>
            </a:extLst>
          </p:cNvPr>
          <p:cNvGrpSpPr/>
          <p:nvPr/>
        </p:nvGrpSpPr>
        <p:grpSpPr>
          <a:xfrm>
            <a:off x="3989519" y="4635105"/>
            <a:ext cx="7121825" cy="731520"/>
            <a:chOff x="3278002" y="3988516"/>
            <a:chExt cx="7121825" cy="731520"/>
          </a:xfrm>
        </p:grpSpPr>
        <p:sp>
          <p:nvSpPr>
            <p:cNvPr id="106" name="AutoShape 68">
              <a:extLst>
                <a:ext uri="{FF2B5EF4-FFF2-40B4-BE49-F238E27FC236}">
                  <a16:creationId xmlns:a16="http://schemas.microsoft.com/office/drawing/2014/main" id="{E0767DC1-3304-4868-B4DF-8C183FC4B3A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278002" y="3988516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F2B0CC">
                    <a:gamma/>
                    <a:shade val="62353"/>
                    <a:invGamma/>
                  </a:srgbClr>
                </a:gs>
                <a:gs pos="100000">
                  <a:srgbClr val="F2B0CC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 Box 70">
              <a:extLst>
                <a:ext uri="{FF2B5EF4-FFF2-40B4-BE49-F238E27FC236}">
                  <a16:creationId xmlns:a16="http://schemas.microsoft.com/office/drawing/2014/main" id="{51681AB2-70D1-4CAB-B015-CD90F8670BDA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4250606" y="4061888"/>
              <a:ext cx="6149221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Nhân, chất tế bào, trung thể</a:t>
              </a:r>
              <a:endParaRPr lang="en-US" sz="3200" dirty="0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8B0A75F-12BF-4744-8647-219513E100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3177" y="4008752"/>
              <a:ext cx="640080" cy="640080"/>
              <a:chOff x="4166" y="1706"/>
              <a:chExt cx="1252" cy="1252"/>
            </a:xfrm>
          </p:grpSpPr>
          <p:sp>
            <p:nvSpPr>
              <p:cNvPr id="110" name="Oval 72">
                <a:extLst>
                  <a:ext uri="{FF2B5EF4-FFF2-40B4-BE49-F238E27FC236}">
                    <a16:creationId xmlns:a16="http://schemas.microsoft.com/office/drawing/2014/main" id="{A2F9AB56-8DA2-4D46-AD7C-002BDB01B2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Oval 73">
                <a:extLst>
                  <a:ext uri="{FF2B5EF4-FFF2-40B4-BE49-F238E27FC236}">
                    <a16:creationId xmlns:a16="http://schemas.microsoft.com/office/drawing/2014/main" id="{006C5B3F-FEEA-4534-AB9D-003A4D01F7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Oval 74">
                <a:extLst>
                  <a:ext uri="{FF2B5EF4-FFF2-40B4-BE49-F238E27FC236}">
                    <a16:creationId xmlns:a16="http://schemas.microsoft.com/office/drawing/2014/main" id="{29B14860-3019-4376-87F4-46A913E420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Oval 75">
                <a:extLst>
                  <a:ext uri="{FF2B5EF4-FFF2-40B4-BE49-F238E27FC236}">
                    <a16:creationId xmlns:a16="http://schemas.microsoft.com/office/drawing/2014/main" id="{6A16D98A-13D4-43C6-A1D2-FF178EE207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9" name="Text Box 76">
              <a:extLst>
                <a:ext uri="{FF2B5EF4-FFF2-40B4-BE49-F238E27FC236}">
                  <a16:creationId xmlns:a16="http://schemas.microsoft.com/office/drawing/2014/main" id="{4F69E77C-CE37-4D3C-B50D-4A8464DCF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3835" y="4077785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3DEA17A-9C69-4267-A357-84EED6AD1C3B}"/>
              </a:ext>
            </a:extLst>
          </p:cNvPr>
          <p:cNvGrpSpPr/>
          <p:nvPr/>
        </p:nvGrpSpPr>
        <p:grpSpPr>
          <a:xfrm>
            <a:off x="4431431" y="5656747"/>
            <a:ext cx="8370169" cy="731520"/>
            <a:chOff x="3661631" y="4903892"/>
            <a:chExt cx="7379702" cy="731520"/>
          </a:xfrm>
        </p:grpSpPr>
        <p:sp>
          <p:nvSpPr>
            <p:cNvPr id="115" name="AutoShape 78">
              <a:extLst>
                <a:ext uri="{FF2B5EF4-FFF2-40B4-BE49-F238E27FC236}">
                  <a16:creationId xmlns:a16="http://schemas.microsoft.com/office/drawing/2014/main" id="{9473C39F-C32B-48DB-A14C-AE2DE6E2663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661631" y="4903892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A9CBE9">
                    <a:gamma/>
                    <a:shade val="62353"/>
                    <a:invGamma/>
                  </a:srgbClr>
                </a:gs>
                <a:gs pos="100000">
                  <a:srgbClr val="A9CBE9"/>
                </a:gs>
              </a:gsLst>
              <a:lin ang="5400000" scaled="1"/>
            </a:gradFill>
            <a:ln w="9525">
              <a:solidFill>
                <a:srgbClr val="FFFFFF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Text Box 80">
              <a:extLst>
                <a:ext uri="{FF2B5EF4-FFF2-40B4-BE49-F238E27FC236}">
                  <a16:creationId xmlns:a16="http://schemas.microsoft.com/office/drawing/2014/main" id="{ED83A89B-7E7D-4755-89EF-DFE8A3EB9926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4494029" y="4986202"/>
              <a:ext cx="654730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Màng sinh chất, chất tế bào, nhân</a:t>
              </a:r>
              <a:endParaRPr lang="en-US" sz="3200" dirty="0"/>
            </a:p>
          </p:txBody>
        </p:sp>
        <p:grpSp>
          <p:nvGrpSpPr>
            <p:cNvPr id="117" name="Group 81">
              <a:extLst>
                <a:ext uri="{FF2B5EF4-FFF2-40B4-BE49-F238E27FC236}">
                  <a16:creationId xmlns:a16="http://schemas.microsoft.com/office/drawing/2014/main" id="{8D974A57-FB7D-49B5-9925-FB524D8DA5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9224" y="4908389"/>
              <a:ext cx="640080" cy="640080"/>
              <a:chOff x="4166" y="1706"/>
              <a:chExt cx="1252" cy="1252"/>
            </a:xfrm>
          </p:grpSpPr>
          <p:sp>
            <p:nvSpPr>
              <p:cNvPr id="119" name="Oval 82">
                <a:extLst>
                  <a:ext uri="{FF2B5EF4-FFF2-40B4-BE49-F238E27FC236}">
                    <a16:creationId xmlns:a16="http://schemas.microsoft.com/office/drawing/2014/main" id="{B5E4C93F-AEF3-4903-B0B4-A4593FB841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Oval 83">
                <a:extLst>
                  <a:ext uri="{FF2B5EF4-FFF2-40B4-BE49-F238E27FC236}">
                    <a16:creationId xmlns:a16="http://schemas.microsoft.com/office/drawing/2014/main" id="{8C95A4A3-730B-4B0F-8D7E-F86506C159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Oval 84">
                <a:extLst>
                  <a:ext uri="{FF2B5EF4-FFF2-40B4-BE49-F238E27FC236}">
                    <a16:creationId xmlns:a16="http://schemas.microsoft.com/office/drawing/2014/main" id="{98D03534-8457-4DA8-872A-9D5EFFCBE3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Oval 85">
                <a:extLst>
                  <a:ext uri="{FF2B5EF4-FFF2-40B4-BE49-F238E27FC236}">
                    <a16:creationId xmlns:a16="http://schemas.microsoft.com/office/drawing/2014/main" id="{6A0D4AB1-4DAA-4D72-95E2-5941DBCEB6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8" name="Text Box 86">
              <a:extLst>
                <a:ext uri="{FF2B5EF4-FFF2-40B4-BE49-F238E27FC236}">
                  <a16:creationId xmlns:a16="http://schemas.microsoft.com/office/drawing/2014/main" id="{1C6E2EDC-1548-4F0E-B124-53E0E306E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0532" y="4979248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C73FDAA-B24B-43EC-8037-40B526EB3F26}"/>
              </a:ext>
            </a:extLst>
          </p:cNvPr>
          <p:cNvGrpSpPr/>
          <p:nvPr/>
        </p:nvGrpSpPr>
        <p:grpSpPr>
          <a:xfrm>
            <a:off x="1151343" y="774214"/>
            <a:ext cx="8229600" cy="1371600"/>
            <a:chOff x="1372568" y="111530"/>
            <a:chExt cx="8229600" cy="1371600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98DFDBA9-3505-4559-89EE-068B7C3DAD12}"/>
                </a:ext>
              </a:extLst>
            </p:cNvPr>
            <p:cNvGrpSpPr/>
            <p:nvPr/>
          </p:nvGrpSpPr>
          <p:grpSpPr>
            <a:xfrm>
              <a:off x="1372568" y="111530"/>
              <a:ext cx="8229600" cy="1371600"/>
              <a:chOff x="1076325" y="1633538"/>
              <a:chExt cx="7662863" cy="1287464"/>
            </a:xfrm>
          </p:grpSpPr>
          <p:grpSp>
            <p:nvGrpSpPr>
              <p:cNvPr id="126" name="Group 15">
                <a:extLst>
                  <a:ext uri="{FF2B5EF4-FFF2-40B4-BE49-F238E27FC236}">
                    <a16:creationId xmlns:a16="http://schemas.microsoft.com/office/drawing/2014/main" id="{47E18D30-16AD-4F96-8B76-4E12699E10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2300" y="1801814"/>
                <a:ext cx="6846888" cy="1119188"/>
                <a:chOff x="1255" y="1050"/>
                <a:chExt cx="4313" cy="705"/>
              </a:xfrm>
            </p:grpSpPr>
            <p:sp>
              <p:nvSpPr>
                <p:cNvPr id="133" name="AutoShape 16">
                  <a:extLst>
                    <a:ext uri="{FF2B5EF4-FFF2-40B4-BE49-F238E27FC236}">
                      <a16:creationId xmlns:a16="http://schemas.microsoft.com/office/drawing/2014/main" id="{251018A2-E7FC-4144-9CCA-702C250452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55" y="1050"/>
                  <a:ext cx="4313" cy="705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2B0CC"/>
                    </a:gs>
                    <a:gs pos="100000">
                      <a:srgbClr val="F2B0CC">
                        <a:gamma/>
                        <a:tint val="5372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scene3d>
                  <a:camera prst="legacyPerspectiveBottom"/>
                  <a:lightRig rig="legacyNormal3" dir="r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2B0CC"/>
                  </a:extrusionClr>
                  <a:contourClr>
                    <a:srgbClr val="F2B0CC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80808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Line 17">
                  <a:extLst>
                    <a:ext uri="{FF2B5EF4-FFF2-40B4-BE49-F238E27FC236}">
                      <a16:creationId xmlns:a16="http://schemas.microsoft.com/office/drawing/2014/main" id="{BEB941AE-8765-45AE-8FF5-F8618DF9BC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gray">
                <a:xfrm>
                  <a:off x="1392" y="1632"/>
                  <a:ext cx="2950" cy="0"/>
                </a:xfrm>
                <a:prstGeom prst="line">
                  <a:avLst/>
                </a:prstGeom>
                <a:noFill/>
                <a:ln w="3175">
                  <a:solidFill>
                    <a:srgbClr val="FFFFFF">
                      <a:alpha val="14999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Line 18">
                  <a:extLst>
                    <a:ext uri="{FF2B5EF4-FFF2-40B4-BE49-F238E27FC236}">
                      <a16:creationId xmlns:a16="http://schemas.microsoft.com/office/drawing/2014/main" id="{53FE1FA5-F3A5-4AF5-9012-43FA16E3CA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gray">
                <a:xfrm>
                  <a:off x="1392" y="1052"/>
                  <a:ext cx="2950" cy="0"/>
                </a:xfrm>
                <a:prstGeom prst="line">
                  <a:avLst/>
                </a:prstGeom>
                <a:noFill/>
                <a:ln w="3175">
                  <a:solidFill>
                    <a:srgbClr val="FFFFFF">
                      <a:alpha val="25000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7" name="Text Box 4">
                <a:extLst>
                  <a:ext uri="{FF2B5EF4-FFF2-40B4-BE49-F238E27FC236}">
                    <a16:creationId xmlns:a16="http://schemas.microsoft.com/office/drawing/2014/main" id="{AF2E3A05-C1FC-475F-8736-9E470415412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25753" y="1741831"/>
                <a:ext cx="6275549" cy="491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28" name="Group 5">
                <a:extLst>
                  <a:ext uri="{FF2B5EF4-FFF2-40B4-BE49-F238E27FC236}">
                    <a16:creationId xmlns:a16="http://schemas.microsoft.com/office/drawing/2014/main" id="{CF723C0C-2EFD-4318-A954-40DDC8877D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6325" y="1633538"/>
                <a:ext cx="1238250" cy="1236662"/>
                <a:chOff x="802" y="845"/>
                <a:chExt cx="827" cy="826"/>
              </a:xfrm>
            </p:grpSpPr>
            <p:sp>
              <p:nvSpPr>
                <p:cNvPr id="130" name="Oval 6">
                  <a:extLst>
                    <a:ext uri="{FF2B5EF4-FFF2-40B4-BE49-F238E27FC236}">
                      <a16:creationId xmlns:a16="http://schemas.microsoft.com/office/drawing/2014/main" id="{7D8114C1-E4F0-4FD8-80CD-7EBEAE212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02" y="845"/>
                  <a:ext cx="827" cy="826"/>
                </a:xfrm>
                <a:prstGeom prst="ellipse">
                  <a:avLst/>
                </a:prstGeom>
                <a:solidFill>
                  <a:srgbClr val="F8F8F8"/>
                </a:solidFill>
                <a:ln w="38100">
                  <a:solidFill>
                    <a:srgbClr val="F2B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dir="5400000" algn="ctr" rotWithShape="0">
                          <a:srgbClr val="00000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1" name="Oval 7">
                  <a:extLst>
                    <a:ext uri="{FF2B5EF4-FFF2-40B4-BE49-F238E27FC236}">
                      <a16:creationId xmlns:a16="http://schemas.microsoft.com/office/drawing/2014/main" id="{F2C50048-0CF5-4E52-86A1-4C4D3D7B59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36" y="879"/>
                  <a:ext cx="793" cy="758"/>
                </a:xfrm>
                <a:prstGeom prst="ellipse">
                  <a:avLst/>
                </a:prstGeom>
                <a:noFill/>
                <a:ln w="38100">
                  <a:solidFill>
                    <a:srgbClr val="F2B0CC">
                      <a:alpha val="70195"/>
                    </a:srgb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2" name="Oval 8">
                  <a:extLst>
                    <a:ext uri="{FF2B5EF4-FFF2-40B4-BE49-F238E27FC236}">
                      <a16:creationId xmlns:a16="http://schemas.microsoft.com/office/drawing/2014/main" id="{B0A2FF1E-AE42-4196-8D0F-D55FB266F0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70" y="915"/>
                  <a:ext cx="690" cy="690"/>
                </a:xfrm>
                <a:prstGeom prst="ellipse">
                  <a:avLst/>
                </a:prstGeom>
                <a:noFill/>
                <a:ln w="38100">
                  <a:solidFill>
                    <a:srgbClr val="F2B0CC">
                      <a:alpha val="30196"/>
                    </a:srgb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29" name="Text Box 9">
                <a:extLst>
                  <a:ext uri="{FF2B5EF4-FFF2-40B4-BE49-F238E27FC236}">
                    <a16:creationId xmlns:a16="http://schemas.microsoft.com/office/drawing/2014/main" id="{F904FCB1-EE4B-4B25-A0C7-71A51947E6E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114926" y="1724363"/>
                <a:ext cx="1082675" cy="1040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6600" b="1" kern="0" dirty="0">
                    <a:solidFill>
                      <a:srgbClr val="080808"/>
                    </a:solidFill>
                  </a:rPr>
                  <a:t>2</a:t>
                </a:r>
                <a:endParaRPr lang="en-US" sz="3600" b="1" kern="0" dirty="0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1C97CC8-CCDB-48C4-979C-82904C4059B1}"/>
                </a:ext>
              </a:extLst>
            </p:cNvPr>
            <p:cNvSpPr/>
            <p:nvPr/>
          </p:nvSpPr>
          <p:spPr>
            <a:xfrm>
              <a:off x="2715615" y="410390"/>
              <a:ext cx="688655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smtClean="0">
                  <a:latin typeface="Arial" panose="020B0604020202020204" pitchFamily="34" charset="0"/>
                  <a:cs typeface="Arial" panose="020B0604020202020204" pitchFamily="34" charset="0"/>
                </a:rPr>
                <a:t>Thành phần cấu trúc cơ bản của tế bào gồm?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05B558-94E1-425A-9247-8A297B051EAB}"/>
              </a:ext>
            </a:extLst>
          </p:cNvPr>
          <p:cNvGrpSpPr/>
          <p:nvPr/>
        </p:nvGrpSpPr>
        <p:grpSpPr>
          <a:xfrm>
            <a:off x="10716308" y="404582"/>
            <a:ext cx="1382320" cy="1097808"/>
            <a:chOff x="10401886" y="942536"/>
            <a:chExt cx="1139484" cy="1143000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EB34CCF5-47D1-4489-A581-C7859C569B06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BBFD5B3-5B8C-4602-A791-DDA960220A83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4A2844EE-8D6F-46D2-828D-550913C86996}"/>
              </a:ext>
            </a:extLst>
          </p:cNvPr>
          <p:cNvGrpSpPr/>
          <p:nvPr/>
        </p:nvGrpSpPr>
        <p:grpSpPr>
          <a:xfrm>
            <a:off x="10716308" y="402535"/>
            <a:ext cx="1382320" cy="1097808"/>
            <a:chOff x="10401886" y="942536"/>
            <a:chExt cx="1139484" cy="1143000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EC8CC1E-0CA8-467D-B9CA-241858F559FB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07CF1C0-1D47-455F-87C9-CA0C0F7DE8C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E6E0B568-A3EF-4E8C-BF1A-D89A2F310EED}"/>
              </a:ext>
            </a:extLst>
          </p:cNvPr>
          <p:cNvGrpSpPr/>
          <p:nvPr/>
        </p:nvGrpSpPr>
        <p:grpSpPr>
          <a:xfrm>
            <a:off x="10719928" y="409691"/>
            <a:ext cx="1382320" cy="1097808"/>
            <a:chOff x="10401886" y="942536"/>
            <a:chExt cx="1139484" cy="1143000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80295AC-2D70-4FD9-AB73-EC8AA6A5C4DD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1DBBFCBB-5146-4733-AFCA-BA8A5B999FF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5ECD5F2-032E-492D-B02E-20A694E00507}"/>
              </a:ext>
            </a:extLst>
          </p:cNvPr>
          <p:cNvGrpSpPr/>
          <p:nvPr/>
        </p:nvGrpSpPr>
        <p:grpSpPr>
          <a:xfrm>
            <a:off x="10716308" y="409691"/>
            <a:ext cx="1382320" cy="1097808"/>
            <a:chOff x="10401886" y="942536"/>
            <a:chExt cx="1139484" cy="1143000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18D19BE-981E-47ED-A607-A15F402F974F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6432487C-D17E-4089-AE07-3B207878D787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B3FAFD38-42AA-480E-BD81-CD4204030255}"/>
              </a:ext>
            </a:extLst>
          </p:cNvPr>
          <p:cNvGrpSpPr/>
          <p:nvPr/>
        </p:nvGrpSpPr>
        <p:grpSpPr>
          <a:xfrm>
            <a:off x="10712688" y="413433"/>
            <a:ext cx="1382320" cy="1097808"/>
            <a:chOff x="10401886" y="942536"/>
            <a:chExt cx="1139484" cy="1143000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2E653DAF-C519-4F4C-83D8-F0D485D55736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1D566420-D0A5-464C-A886-B44BCBCEAA2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80AA4D9-E722-4A03-8EE3-F84A5DE3C906}"/>
              </a:ext>
            </a:extLst>
          </p:cNvPr>
          <p:cNvGrpSpPr/>
          <p:nvPr/>
        </p:nvGrpSpPr>
        <p:grpSpPr>
          <a:xfrm>
            <a:off x="10719928" y="397426"/>
            <a:ext cx="1382320" cy="1097808"/>
            <a:chOff x="10401886" y="942536"/>
            <a:chExt cx="1139484" cy="1143000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00ACDE99-55B6-4AC3-8731-06DECAC58D5A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2176149E-C26A-4369-9DC4-2BE86E8B2A8F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5C86BC40-F4F2-41A2-B1B0-67DAEF348FDD}"/>
              </a:ext>
            </a:extLst>
          </p:cNvPr>
          <p:cNvGrpSpPr/>
          <p:nvPr/>
        </p:nvGrpSpPr>
        <p:grpSpPr>
          <a:xfrm>
            <a:off x="10719928" y="413433"/>
            <a:ext cx="1382320" cy="1097808"/>
            <a:chOff x="10401886" y="942536"/>
            <a:chExt cx="1139484" cy="1143000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D12C6FF4-5809-415B-AFB0-01CB3D6AD593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EE0C3F3B-6EC5-4CB4-BD6A-269431EE3D44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2BA2CADF-5A28-4ACF-981F-9881119D587E}"/>
              </a:ext>
            </a:extLst>
          </p:cNvPr>
          <p:cNvGrpSpPr/>
          <p:nvPr/>
        </p:nvGrpSpPr>
        <p:grpSpPr>
          <a:xfrm>
            <a:off x="10719928" y="411386"/>
            <a:ext cx="1382320" cy="1097808"/>
            <a:chOff x="10401886" y="942536"/>
            <a:chExt cx="1139484" cy="1143000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8EF28785-3815-46FC-ABE6-DD3A9A80B6D8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7E8BCCA6-AC55-4224-BC79-0FDFF76EE264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B629A72C-A239-4BBE-8E85-B588A29A30E6}"/>
              </a:ext>
            </a:extLst>
          </p:cNvPr>
          <p:cNvGrpSpPr/>
          <p:nvPr/>
        </p:nvGrpSpPr>
        <p:grpSpPr>
          <a:xfrm>
            <a:off x="10719927" y="418542"/>
            <a:ext cx="1382320" cy="1097808"/>
            <a:chOff x="10401885" y="942536"/>
            <a:chExt cx="1139484" cy="1143000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DBE3DFD8-FA89-4848-A8C4-9890A8CEC9D0}"/>
                </a:ext>
              </a:extLst>
            </p:cNvPr>
            <p:cNvSpPr/>
            <p:nvPr/>
          </p:nvSpPr>
          <p:spPr>
            <a:xfrm>
              <a:off x="10401885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DF410BC7-81A2-4FB3-8978-4A4B0939D50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3EEFF437-3FE4-4C44-BC19-CFB85E40CB35}"/>
              </a:ext>
            </a:extLst>
          </p:cNvPr>
          <p:cNvGrpSpPr/>
          <p:nvPr/>
        </p:nvGrpSpPr>
        <p:grpSpPr>
          <a:xfrm>
            <a:off x="10719928" y="397426"/>
            <a:ext cx="1382320" cy="1097808"/>
            <a:chOff x="10401886" y="942536"/>
            <a:chExt cx="1139484" cy="1143000"/>
          </a:xfrm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DE5E2EAB-2810-428B-A30E-59B73C066407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825BE8B8-8AD6-43A3-9B1A-5C1642A22A25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545005E-9C24-4A3C-83D6-E1DFE4260356}"/>
              </a:ext>
            </a:extLst>
          </p:cNvPr>
          <p:cNvGrpSpPr/>
          <p:nvPr/>
        </p:nvGrpSpPr>
        <p:grpSpPr>
          <a:xfrm>
            <a:off x="10528097" y="364096"/>
            <a:ext cx="1663903" cy="1229545"/>
            <a:chOff x="3423942" y="3972973"/>
            <a:chExt cx="1371600" cy="1280161"/>
          </a:xfrm>
        </p:grpSpPr>
        <p:sp>
          <p:nvSpPr>
            <p:cNvPr id="167" name="Rounded Rectangle 155">
              <a:extLst>
                <a:ext uri="{FF2B5EF4-FFF2-40B4-BE49-F238E27FC236}">
                  <a16:creationId xmlns:a16="http://schemas.microsoft.com/office/drawing/2014/main" id="{8DFB24A9-ACCC-45CC-9DAD-961934A410D9}"/>
                </a:ext>
              </a:extLst>
            </p:cNvPr>
            <p:cNvSpPr/>
            <p:nvPr/>
          </p:nvSpPr>
          <p:spPr>
            <a:xfrm>
              <a:off x="3423942" y="3972973"/>
              <a:ext cx="1371600" cy="128016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ounded Rectangle 156">
              <a:extLst>
                <a:ext uri="{FF2B5EF4-FFF2-40B4-BE49-F238E27FC236}">
                  <a16:creationId xmlns:a16="http://schemas.microsoft.com/office/drawing/2014/main" id="{E69D2341-FF1C-4C75-9D5F-C50C8CD15C8E}"/>
                </a:ext>
              </a:extLst>
            </p:cNvPr>
            <p:cNvSpPr/>
            <p:nvPr/>
          </p:nvSpPr>
          <p:spPr>
            <a:xfrm>
              <a:off x="3521243" y="4076467"/>
              <a:ext cx="1188720" cy="109728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STOP</a:t>
              </a:r>
            </a:p>
          </p:txBody>
        </p: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5C324DA6-2C23-4B59-9491-B294C620339D}"/>
              </a:ext>
            </a:extLst>
          </p:cNvPr>
          <p:cNvSpPr/>
          <p:nvPr/>
        </p:nvSpPr>
        <p:spPr bwMode="auto">
          <a:xfrm>
            <a:off x="0" y="-44053"/>
            <a:ext cx="3844640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A6BD7AB-3275-42F8-A8F3-9FB9C0010634}"/>
              </a:ext>
            </a:extLst>
          </p:cNvPr>
          <p:cNvGrpSpPr/>
          <p:nvPr/>
        </p:nvGrpSpPr>
        <p:grpSpPr>
          <a:xfrm>
            <a:off x="-2" y="48419"/>
            <a:ext cx="9288739" cy="1087858"/>
            <a:chOff x="-2538298" y="-2357034"/>
            <a:chExt cx="8821543" cy="1087858"/>
          </a:xfrm>
        </p:grpSpPr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B143BF05-B094-45FD-8275-8F14DB82C4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6020008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74" name="Rectangle 39">
              <a:extLst>
                <a:ext uri="{FF2B5EF4-FFF2-40B4-BE49-F238E27FC236}">
                  <a16:creationId xmlns:a16="http://schemas.microsoft.com/office/drawing/2014/main" id="{3873131E-A370-48A8-9DFE-D62F13BE5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538298" y="-2357034"/>
              <a:ext cx="43691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 err="1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Củng</a:t>
              </a:r>
              <a:r>
                <a:rPr lang="en-US" sz="3200" b="1" dirty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cố</a:t>
              </a:r>
              <a:endParaRPr lang="en-US" sz="32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13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324DA6-2C23-4B59-9491-B294C620339D}"/>
              </a:ext>
            </a:extLst>
          </p:cNvPr>
          <p:cNvSpPr/>
          <p:nvPr/>
        </p:nvSpPr>
        <p:spPr bwMode="auto">
          <a:xfrm>
            <a:off x="0" y="-44053"/>
            <a:ext cx="3844640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6BD7AB-3275-42F8-A8F3-9FB9C0010634}"/>
              </a:ext>
            </a:extLst>
          </p:cNvPr>
          <p:cNvGrpSpPr/>
          <p:nvPr/>
        </p:nvGrpSpPr>
        <p:grpSpPr>
          <a:xfrm>
            <a:off x="-2" y="48419"/>
            <a:ext cx="9288739" cy="1087858"/>
            <a:chOff x="-2538298" y="-2357034"/>
            <a:chExt cx="8821543" cy="108785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43BF05-B094-45FD-8275-8F14DB82C4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6020008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3873131E-A370-48A8-9DFE-D62F13BE5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538298" y="-2357034"/>
              <a:ext cx="43691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 err="1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Củng</a:t>
              </a:r>
              <a:r>
                <a:rPr lang="en-US" sz="3200" b="1" dirty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cố</a:t>
              </a:r>
              <a:endParaRPr lang="en-US" sz="32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688BCD-7E15-456B-B41E-BCA7582241D8}"/>
              </a:ext>
            </a:extLst>
          </p:cNvPr>
          <p:cNvGrpSpPr/>
          <p:nvPr/>
        </p:nvGrpSpPr>
        <p:grpSpPr>
          <a:xfrm>
            <a:off x="2195218" y="2550569"/>
            <a:ext cx="6400800" cy="731520"/>
            <a:chOff x="2482465" y="2086140"/>
            <a:chExt cx="6400800" cy="731520"/>
          </a:xfrm>
        </p:grpSpPr>
        <p:sp>
          <p:nvSpPr>
            <p:cNvPr id="9" name="AutoShape 48">
              <a:extLst>
                <a:ext uri="{FF2B5EF4-FFF2-40B4-BE49-F238E27FC236}">
                  <a16:creationId xmlns:a16="http://schemas.microsoft.com/office/drawing/2014/main" id="{6A59DE16-D53C-411B-B105-3F73BD310B0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82465" y="2086140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E8B888">
                    <a:gamma/>
                    <a:shade val="61961"/>
                    <a:invGamma/>
                  </a:srgbClr>
                </a:gs>
                <a:gs pos="100000">
                  <a:srgbClr val="E8B888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Box 50">
              <a:extLst>
                <a:ext uri="{FF2B5EF4-FFF2-40B4-BE49-F238E27FC236}">
                  <a16:creationId xmlns:a16="http://schemas.microsoft.com/office/drawing/2014/main" id="{26EF6E0B-5A09-4797-9601-5FBA748F5917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3459320" y="2237205"/>
              <a:ext cx="515453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2400" smtClean="0"/>
                <a:t>Tổng hợp và vận chuyển các chất</a:t>
              </a:r>
              <a:endParaRPr lang="en-US" sz="2400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69FF1F-95D5-4869-86B9-4B5697378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471" y="2090637"/>
              <a:ext cx="640080" cy="640080"/>
              <a:chOff x="4166" y="1706"/>
              <a:chExt cx="1252" cy="1252"/>
            </a:xfrm>
          </p:grpSpPr>
          <p:sp>
            <p:nvSpPr>
              <p:cNvPr id="13" name="Oval 52">
                <a:extLst>
                  <a:ext uri="{FF2B5EF4-FFF2-40B4-BE49-F238E27FC236}">
                    <a16:creationId xmlns:a16="http://schemas.microsoft.com/office/drawing/2014/main" id="{0802604F-A866-40BC-9EF6-BDE09B25E5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53">
                <a:extLst>
                  <a:ext uri="{FF2B5EF4-FFF2-40B4-BE49-F238E27FC236}">
                    <a16:creationId xmlns:a16="http://schemas.microsoft.com/office/drawing/2014/main" id="{51133272-6D80-4352-A94D-7FAB8C341D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54">
                <a:extLst>
                  <a:ext uri="{FF2B5EF4-FFF2-40B4-BE49-F238E27FC236}">
                    <a16:creationId xmlns:a16="http://schemas.microsoft.com/office/drawing/2014/main" id="{7E2B7E55-AB40-4A42-906C-22E10BDC4D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55">
                <a:extLst>
                  <a:ext uri="{FF2B5EF4-FFF2-40B4-BE49-F238E27FC236}">
                    <a16:creationId xmlns:a16="http://schemas.microsoft.com/office/drawing/2014/main" id="{2775EF87-B5EE-475E-A7BB-6E017820DA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 Box 56">
              <a:extLst>
                <a:ext uri="{FF2B5EF4-FFF2-40B4-BE49-F238E27FC236}">
                  <a16:creationId xmlns:a16="http://schemas.microsoft.com/office/drawing/2014/main" id="{1EB07746-EF04-4B9D-BE45-C9430A3F9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0048" y="2146151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16C674-FFAB-4747-891E-2C99D96489D6}"/>
              </a:ext>
            </a:extLst>
          </p:cNvPr>
          <p:cNvGrpSpPr/>
          <p:nvPr/>
        </p:nvGrpSpPr>
        <p:grpSpPr>
          <a:xfrm>
            <a:off x="2668436" y="3565391"/>
            <a:ext cx="6400800" cy="830997"/>
            <a:chOff x="2827288" y="2946217"/>
            <a:chExt cx="6400800" cy="830997"/>
          </a:xfrm>
        </p:grpSpPr>
        <p:sp>
          <p:nvSpPr>
            <p:cNvPr id="18" name="AutoShape 58">
              <a:extLst>
                <a:ext uri="{FF2B5EF4-FFF2-40B4-BE49-F238E27FC236}">
                  <a16:creationId xmlns:a16="http://schemas.microsoft.com/office/drawing/2014/main" id="{8EFAC47F-02E5-4415-AC07-78A16BFC33B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827288" y="2994289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A4E0CC">
                    <a:gamma/>
                    <a:shade val="62353"/>
                    <a:invGamma/>
                  </a:srgbClr>
                </a:gs>
                <a:gs pos="100000">
                  <a:srgbClr val="A4E0CC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60">
              <a:extLst>
                <a:ext uri="{FF2B5EF4-FFF2-40B4-BE49-F238E27FC236}">
                  <a16:creationId xmlns:a16="http://schemas.microsoft.com/office/drawing/2014/main" id="{01AB2B76-3E6D-419F-A143-F30FC5FACE7B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3652615" y="2946217"/>
              <a:ext cx="553630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2400" smtClean="0"/>
                <a:t>Tham gia vào hoạt động hô hấp giải phóng năng lượng</a:t>
              </a:r>
              <a:endParaRPr lang="en-US" sz="2400" dirty="0"/>
            </a:p>
          </p:txBody>
        </p:sp>
        <p:grpSp>
          <p:nvGrpSpPr>
            <p:cNvPr id="20" name="Group 61">
              <a:extLst>
                <a:ext uri="{FF2B5EF4-FFF2-40B4-BE49-F238E27FC236}">
                  <a16:creationId xmlns:a16="http://schemas.microsoft.com/office/drawing/2014/main" id="{A61A5764-834E-4E3D-AFCF-ACA0B23B5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4907" y="2998787"/>
              <a:ext cx="640080" cy="640080"/>
              <a:chOff x="4166" y="1706"/>
              <a:chExt cx="1252" cy="125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FF5554B-C840-48F4-AB4C-AF7769AC32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D53B4E4-0EF8-4229-B08D-1568A6374B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95F439A-212F-461C-91B8-0E78268850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68110EA-BCE3-41BE-8033-915DFE5539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 Box 66">
              <a:extLst>
                <a:ext uri="{FF2B5EF4-FFF2-40B4-BE49-F238E27FC236}">
                  <a16:creationId xmlns:a16="http://schemas.microsoft.com/office/drawing/2014/main" id="{B0615E8D-C609-4A3D-9B92-C2CF89247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7560" y="3069329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CE5FB0-7F90-4D04-8E46-F7F2DEA601CF}"/>
              </a:ext>
            </a:extLst>
          </p:cNvPr>
          <p:cNvGrpSpPr/>
          <p:nvPr/>
        </p:nvGrpSpPr>
        <p:grpSpPr>
          <a:xfrm>
            <a:off x="3172074" y="4635105"/>
            <a:ext cx="6400800" cy="731520"/>
            <a:chOff x="3278002" y="3988516"/>
            <a:chExt cx="6400800" cy="731520"/>
          </a:xfrm>
        </p:grpSpPr>
        <p:sp>
          <p:nvSpPr>
            <p:cNvPr id="27" name="AutoShape 68">
              <a:extLst>
                <a:ext uri="{FF2B5EF4-FFF2-40B4-BE49-F238E27FC236}">
                  <a16:creationId xmlns:a16="http://schemas.microsoft.com/office/drawing/2014/main" id="{E0767DC1-3304-4868-B4DF-8C183FC4B3A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278002" y="3988516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F2B0CC">
                    <a:gamma/>
                    <a:shade val="62353"/>
                    <a:invGamma/>
                  </a:srgbClr>
                </a:gs>
                <a:gs pos="100000">
                  <a:srgbClr val="F2B0CC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70">
              <a:extLst>
                <a:ext uri="{FF2B5EF4-FFF2-40B4-BE49-F238E27FC236}">
                  <a16:creationId xmlns:a16="http://schemas.microsoft.com/office/drawing/2014/main" id="{51681AB2-70D1-4CAB-B015-CD90F8670BDA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4250607" y="4061888"/>
              <a:ext cx="395836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Tổng hợp protein</a:t>
              </a:r>
              <a:endParaRPr lang="en-US" sz="32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8B0A75F-12BF-4744-8647-219513E100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3177" y="4008752"/>
              <a:ext cx="640080" cy="640080"/>
              <a:chOff x="4166" y="1706"/>
              <a:chExt cx="1252" cy="1252"/>
            </a:xfrm>
          </p:grpSpPr>
          <p:sp>
            <p:nvSpPr>
              <p:cNvPr id="31" name="Oval 72">
                <a:extLst>
                  <a:ext uri="{FF2B5EF4-FFF2-40B4-BE49-F238E27FC236}">
                    <a16:creationId xmlns:a16="http://schemas.microsoft.com/office/drawing/2014/main" id="{A2F9AB56-8DA2-4D46-AD7C-002BDB01B2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73">
                <a:extLst>
                  <a:ext uri="{FF2B5EF4-FFF2-40B4-BE49-F238E27FC236}">
                    <a16:creationId xmlns:a16="http://schemas.microsoft.com/office/drawing/2014/main" id="{006C5B3F-FEEA-4534-AB9D-003A4D01F7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74">
                <a:extLst>
                  <a:ext uri="{FF2B5EF4-FFF2-40B4-BE49-F238E27FC236}">
                    <a16:creationId xmlns:a16="http://schemas.microsoft.com/office/drawing/2014/main" id="{29B14860-3019-4376-87F4-46A913E420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Oval 75">
                <a:extLst>
                  <a:ext uri="{FF2B5EF4-FFF2-40B4-BE49-F238E27FC236}">
                    <a16:creationId xmlns:a16="http://schemas.microsoft.com/office/drawing/2014/main" id="{6A16D98A-13D4-43C6-A1D2-FF178EE207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 Box 76">
              <a:extLst>
                <a:ext uri="{FF2B5EF4-FFF2-40B4-BE49-F238E27FC236}">
                  <a16:creationId xmlns:a16="http://schemas.microsoft.com/office/drawing/2014/main" id="{4F69E77C-CE37-4D3C-B50D-4A8464DCF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3835" y="4077785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3DEA17A-9C69-4267-A357-84EED6AD1C3B}"/>
              </a:ext>
            </a:extLst>
          </p:cNvPr>
          <p:cNvGrpSpPr/>
          <p:nvPr/>
        </p:nvGrpSpPr>
        <p:grpSpPr>
          <a:xfrm>
            <a:off x="3613987" y="5608991"/>
            <a:ext cx="6400800" cy="830997"/>
            <a:chOff x="3661631" y="4856136"/>
            <a:chExt cx="6400800" cy="830997"/>
          </a:xfrm>
        </p:grpSpPr>
        <p:sp>
          <p:nvSpPr>
            <p:cNvPr id="36" name="AutoShape 78">
              <a:extLst>
                <a:ext uri="{FF2B5EF4-FFF2-40B4-BE49-F238E27FC236}">
                  <a16:creationId xmlns:a16="http://schemas.microsoft.com/office/drawing/2014/main" id="{9473C39F-C32B-48DB-A14C-AE2DE6E2663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661631" y="4903892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A9CBE9">
                    <a:gamma/>
                    <a:shade val="62353"/>
                    <a:invGamma/>
                  </a:srgbClr>
                </a:gs>
                <a:gs pos="100000">
                  <a:srgbClr val="A9CBE9"/>
                </a:gs>
              </a:gsLst>
              <a:lin ang="5400000" scaled="1"/>
            </a:gradFill>
            <a:ln w="9525">
              <a:solidFill>
                <a:srgbClr val="FFFFFF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80">
              <a:extLst>
                <a:ext uri="{FF2B5EF4-FFF2-40B4-BE49-F238E27FC236}">
                  <a16:creationId xmlns:a16="http://schemas.microsoft.com/office/drawing/2014/main" id="{ED83A89B-7E7D-4755-89EF-DFE8A3EB9926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4785143" y="4856136"/>
              <a:ext cx="429256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2400" smtClean="0"/>
                <a:t>Tham gia vào quá trình phân chia tế bào</a:t>
              </a:r>
              <a:endParaRPr lang="en-US" sz="2400" dirty="0"/>
            </a:p>
          </p:txBody>
        </p:sp>
        <p:grpSp>
          <p:nvGrpSpPr>
            <p:cNvPr id="38" name="Group 81">
              <a:extLst>
                <a:ext uri="{FF2B5EF4-FFF2-40B4-BE49-F238E27FC236}">
                  <a16:creationId xmlns:a16="http://schemas.microsoft.com/office/drawing/2014/main" id="{8D974A57-FB7D-49B5-9925-FB524D8DA5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9224" y="4908389"/>
              <a:ext cx="640080" cy="640080"/>
              <a:chOff x="4166" y="1706"/>
              <a:chExt cx="1252" cy="1252"/>
            </a:xfrm>
          </p:grpSpPr>
          <p:sp>
            <p:nvSpPr>
              <p:cNvPr id="40" name="Oval 82">
                <a:extLst>
                  <a:ext uri="{FF2B5EF4-FFF2-40B4-BE49-F238E27FC236}">
                    <a16:creationId xmlns:a16="http://schemas.microsoft.com/office/drawing/2014/main" id="{B5E4C93F-AEF3-4903-B0B4-A4593FB841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83">
                <a:extLst>
                  <a:ext uri="{FF2B5EF4-FFF2-40B4-BE49-F238E27FC236}">
                    <a16:creationId xmlns:a16="http://schemas.microsoft.com/office/drawing/2014/main" id="{8C95A4A3-730B-4B0F-8D7E-F86506C159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84">
                <a:extLst>
                  <a:ext uri="{FF2B5EF4-FFF2-40B4-BE49-F238E27FC236}">
                    <a16:creationId xmlns:a16="http://schemas.microsoft.com/office/drawing/2014/main" id="{98D03534-8457-4DA8-872A-9D5EFFCBE3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85">
                <a:extLst>
                  <a:ext uri="{FF2B5EF4-FFF2-40B4-BE49-F238E27FC236}">
                    <a16:creationId xmlns:a16="http://schemas.microsoft.com/office/drawing/2014/main" id="{6A0D4AB1-4DAA-4D72-95E2-5941DBCEB6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 Box 86">
              <a:extLst>
                <a:ext uri="{FF2B5EF4-FFF2-40B4-BE49-F238E27FC236}">
                  <a16:creationId xmlns:a16="http://schemas.microsoft.com/office/drawing/2014/main" id="{1C6E2EDC-1548-4F0E-B124-53E0E306E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0532" y="4979248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73FDAA-B24B-43EC-8037-40B526EB3F26}"/>
              </a:ext>
            </a:extLst>
          </p:cNvPr>
          <p:cNvGrpSpPr/>
          <p:nvPr/>
        </p:nvGrpSpPr>
        <p:grpSpPr>
          <a:xfrm>
            <a:off x="1151343" y="774214"/>
            <a:ext cx="8229600" cy="1371600"/>
            <a:chOff x="1372568" y="111530"/>
            <a:chExt cx="8229600" cy="13716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8DFDBA9-3505-4559-89EE-068B7C3DAD12}"/>
                </a:ext>
              </a:extLst>
            </p:cNvPr>
            <p:cNvGrpSpPr/>
            <p:nvPr/>
          </p:nvGrpSpPr>
          <p:grpSpPr>
            <a:xfrm>
              <a:off x="1372568" y="111530"/>
              <a:ext cx="8229600" cy="1371600"/>
              <a:chOff x="1076325" y="1633538"/>
              <a:chExt cx="7662863" cy="1287464"/>
            </a:xfrm>
          </p:grpSpPr>
          <p:grpSp>
            <p:nvGrpSpPr>
              <p:cNvPr id="47" name="Group 15">
                <a:extLst>
                  <a:ext uri="{FF2B5EF4-FFF2-40B4-BE49-F238E27FC236}">
                    <a16:creationId xmlns:a16="http://schemas.microsoft.com/office/drawing/2014/main" id="{47E18D30-16AD-4F96-8B76-4E12699E10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2300" y="1801814"/>
                <a:ext cx="6846888" cy="1119188"/>
                <a:chOff x="1255" y="1050"/>
                <a:chExt cx="4313" cy="705"/>
              </a:xfrm>
            </p:grpSpPr>
            <p:sp>
              <p:nvSpPr>
                <p:cNvPr id="54" name="AutoShape 16">
                  <a:extLst>
                    <a:ext uri="{FF2B5EF4-FFF2-40B4-BE49-F238E27FC236}">
                      <a16:creationId xmlns:a16="http://schemas.microsoft.com/office/drawing/2014/main" id="{251018A2-E7FC-4144-9CCA-702C250452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55" y="1050"/>
                  <a:ext cx="4313" cy="705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2B0CC"/>
                    </a:gs>
                    <a:gs pos="100000">
                      <a:srgbClr val="F2B0CC">
                        <a:gamma/>
                        <a:tint val="5372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scene3d>
                  <a:camera prst="legacyPerspectiveBottom"/>
                  <a:lightRig rig="legacyNormal3" dir="r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2B0CC"/>
                  </a:extrusionClr>
                  <a:contourClr>
                    <a:srgbClr val="F2B0CC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80808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Line 17">
                  <a:extLst>
                    <a:ext uri="{FF2B5EF4-FFF2-40B4-BE49-F238E27FC236}">
                      <a16:creationId xmlns:a16="http://schemas.microsoft.com/office/drawing/2014/main" id="{BEB941AE-8765-45AE-8FF5-F8618DF9BC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gray">
                <a:xfrm>
                  <a:off x="1392" y="1632"/>
                  <a:ext cx="2950" cy="0"/>
                </a:xfrm>
                <a:prstGeom prst="line">
                  <a:avLst/>
                </a:prstGeom>
                <a:noFill/>
                <a:ln w="3175">
                  <a:solidFill>
                    <a:srgbClr val="FFFFFF">
                      <a:alpha val="14999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Line 18">
                  <a:extLst>
                    <a:ext uri="{FF2B5EF4-FFF2-40B4-BE49-F238E27FC236}">
                      <a16:creationId xmlns:a16="http://schemas.microsoft.com/office/drawing/2014/main" id="{53FE1FA5-F3A5-4AF5-9012-43FA16E3CA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gray">
                <a:xfrm>
                  <a:off x="1392" y="1052"/>
                  <a:ext cx="2950" cy="0"/>
                </a:xfrm>
                <a:prstGeom prst="line">
                  <a:avLst/>
                </a:prstGeom>
                <a:noFill/>
                <a:ln w="3175">
                  <a:solidFill>
                    <a:srgbClr val="FFFFFF">
                      <a:alpha val="25000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8" name="Text Box 4">
                <a:extLst>
                  <a:ext uri="{FF2B5EF4-FFF2-40B4-BE49-F238E27FC236}">
                    <a16:creationId xmlns:a16="http://schemas.microsoft.com/office/drawing/2014/main" id="{AF2E3A05-C1FC-475F-8736-9E470415412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25753" y="1741831"/>
                <a:ext cx="6275549" cy="491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9" name="Group 5">
                <a:extLst>
                  <a:ext uri="{FF2B5EF4-FFF2-40B4-BE49-F238E27FC236}">
                    <a16:creationId xmlns:a16="http://schemas.microsoft.com/office/drawing/2014/main" id="{CF723C0C-2EFD-4318-A954-40DDC8877D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6325" y="1633538"/>
                <a:ext cx="1238250" cy="1236662"/>
                <a:chOff x="802" y="845"/>
                <a:chExt cx="827" cy="826"/>
              </a:xfrm>
            </p:grpSpPr>
            <p:sp>
              <p:nvSpPr>
                <p:cNvPr id="51" name="Oval 6">
                  <a:extLst>
                    <a:ext uri="{FF2B5EF4-FFF2-40B4-BE49-F238E27FC236}">
                      <a16:creationId xmlns:a16="http://schemas.microsoft.com/office/drawing/2014/main" id="{7D8114C1-E4F0-4FD8-80CD-7EBEAE212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02" y="845"/>
                  <a:ext cx="827" cy="826"/>
                </a:xfrm>
                <a:prstGeom prst="ellipse">
                  <a:avLst/>
                </a:prstGeom>
                <a:solidFill>
                  <a:srgbClr val="F8F8F8"/>
                </a:solidFill>
                <a:ln w="38100">
                  <a:solidFill>
                    <a:srgbClr val="F2B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dir="5400000" algn="ctr" rotWithShape="0">
                          <a:srgbClr val="00000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2" name="Oval 7">
                  <a:extLst>
                    <a:ext uri="{FF2B5EF4-FFF2-40B4-BE49-F238E27FC236}">
                      <a16:creationId xmlns:a16="http://schemas.microsoft.com/office/drawing/2014/main" id="{F2C50048-0CF5-4E52-86A1-4C4D3D7B59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36" y="879"/>
                  <a:ext cx="793" cy="758"/>
                </a:xfrm>
                <a:prstGeom prst="ellipse">
                  <a:avLst/>
                </a:prstGeom>
                <a:noFill/>
                <a:ln w="38100">
                  <a:solidFill>
                    <a:srgbClr val="F2B0CC">
                      <a:alpha val="70195"/>
                    </a:srgb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3" name="Oval 8">
                  <a:extLst>
                    <a:ext uri="{FF2B5EF4-FFF2-40B4-BE49-F238E27FC236}">
                      <a16:creationId xmlns:a16="http://schemas.microsoft.com/office/drawing/2014/main" id="{B0A2FF1E-AE42-4196-8D0F-D55FB266F0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70" y="915"/>
                  <a:ext cx="690" cy="690"/>
                </a:xfrm>
                <a:prstGeom prst="ellipse">
                  <a:avLst/>
                </a:prstGeom>
                <a:noFill/>
                <a:ln w="38100">
                  <a:solidFill>
                    <a:srgbClr val="F2B0CC">
                      <a:alpha val="30196"/>
                    </a:srgb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50" name="Text Box 9">
                <a:extLst>
                  <a:ext uri="{FF2B5EF4-FFF2-40B4-BE49-F238E27FC236}">
                    <a16:creationId xmlns:a16="http://schemas.microsoft.com/office/drawing/2014/main" id="{F904FCB1-EE4B-4B25-A0C7-71A51947E6E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114926" y="1724363"/>
                <a:ext cx="1082675" cy="1040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6600" b="1" kern="0" dirty="0">
                    <a:solidFill>
                      <a:srgbClr val="080808"/>
                    </a:solidFill>
                  </a:rPr>
                  <a:t>3</a:t>
                </a:r>
                <a:endParaRPr lang="en-US" sz="3600" b="1" kern="0" dirty="0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1C97CC8-CCDB-48C4-979C-82904C4059B1}"/>
                </a:ext>
              </a:extLst>
            </p:cNvPr>
            <p:cNvSpPr/>
            <p:nvPr/>
          </p:nvSpPr>
          <p:spPr>
            <a:xfrm>
              <a:off x="2702398" y="570940"/>
              <a:ext cx="68865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smtClean="0">
                  <a:latin typeface="Arial" panose="020B0604020202020204" pitchFamily="34" charset="0"/>
                  <a:cs typeface="Arial" panose="020B0604020202020204" pitchFamily="34" charset="0"/>
                </a:rPr>
                <a:t>Trong tế bào, ty thể có vai trò gì 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405B558-94E1-425A-9247-8A297B051EAB}"/>
              </a:ext>
            </a:extLst>
          </p:cNvPr>
          <p:cNvGrpSpPr/>
          <p:nvPr/>
        </p:nvGrpSpPr>
        <p:grpSpPr>
          <a:xfrm>
            <a:off x="10716308" y="404582"/>
            <a:ext cx="1382320" cy="1097808"/>
            <a:chOff x="10401886" y="942536"/>
            <a:chExt cx="1139484" cy="11430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B34CCF5-47D1-4489-A581-C7859C569B06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BBFD5B3-5B8C-4602-A791-DDA960220A83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A2844EE-8D6F-46D2-828D-550913C86996}"/>
              </a:ext>
            </a:extLst>
          </p:cNvPr>
          <p:cNvGrpSpPr/>
          <p:nvPr/>
        </p:nvGrpSpPr>
        <p:grpSpPr>
          <a:xfrm>
            <a:off x="10716308" y="402535"/>
            <a:ext cx="1382320" cy="1097808"/>
            <a:chOff x="10401886" y="942536"/>
            <a:chExt cx="1139484" cy="1143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EC8CC1E-0CA8-467D-B9CA-241858F559FB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07CF1C0-1D47-455F-87C9-CA0C0F7DE8C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6E0B568-A3EF-4E8C-BF1A-D89A2F310EED}"/>
              </a:ext>
            </a:extLst>
          </p:cNvPr>
          <p:cNvGrpSpPr/>
          <p:nvPr/>
        </p:nvGrpSpPr>
        <p:grpSpPr>
          <a:xfrm>
            <a:off x="10719928" y="409691"/>
            <a:ext cx="1382320" cy="1097808"/>
            <a:chOff x="10401886" y="942536"/>
            <a:chExt cx="1139484" cy="11430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80295AC-2D70-4FD9-AB73-EC8AA6A5C4DD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DBBFCBB-5146-4733-AFCA-BA8A5B999FF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5ECD5F2-032E-492D-B02E-20A694E00507}"/>
              </a:ext>
            </a:extLst>
          </p:cNvPr>
          <p:cNvGrpSpPr/>
          <p:nvPr/>
        </p:nvGrpSpPr>
        <p:grpSpPr>
          <a:xfrm>
            <a:off x="10716308" y="409691"/>
            <a:ext cx="1382320" cy="1097808"/>
            <a:chOff x="10401886" y="942536"/>
            <a:chExt cx="1139484" cy="114300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18D19BE-981E-47ED-A607-A15F402F974F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432487C-D17E-4089-AE07-3B207878D787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3FAFD38-42AA-480E-BD81-CD4204030255}"/>
              </a:ext>
            </a:extLst>
          </p:cNvPr>
          <p:cNvGrpSpPr/>
          <p:nvPr/>
        </p:nvGrpSpPr>
        <p:grpSpPr>
          <a:xfrm>
            <a:off x="10712688" y="413433"/>
            <a:ext cx="1382320" cy="1097808"/>
            <a:chOff x="10401886" y="942536"/>
            <a:chExt cx="1139484" cy="11430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E653DAF-C519-4F4C-83D8-F0D485D55736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D566420-D0A5-464C-A886-B44BCBCEAA2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80AA4D9-E722-4A03-8EE3-F84A5DE3C906}"/>
              </a:ext>
            </a:extLst>
          </p:cNvPr>
          <p:cNvGrpSpPr/>
          <p:nvPr/>
        </p:nvGrpSpPr>
        <p:grpSpPr>
          <a:xfrm>
            <a:off x="10719928" y="397426"/>
            <a:ext cx="1382320" cy="1097808"/>
            <a:chOff x="10401886" y="942536"/>
            <a:chExt cx="1139484" cy="11430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0ACDE99-55B6-4AC3-8731-06DECAC58D5A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176149E-C26A-4369-9DC4-2BE86E8B2A8F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C86BC40-F4F2-41A2-B1B0-67DAEF348FDD}"/>
              </a:ext>
            </a:extLst>
          </p:cNvPr>
          <p:cNvGrpSpPr/>
          <p:nvPr/>
        </p:nvGrpSpPr>
        <p:grpSpPr>
          <a:xfrm>
            <a:off x="10719928" y="413433"/>
            <a:ext cx="1382320" cy="1097808"/>
            <a:chOff x="10401886" y="942536"/>
            <a:chExt cx="1139484" cy="1143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12C6FF4-5809-415B-AFB0-01CB3D6AD593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E0C3F3B-6EC5-4CB4-BD6A-269431EE3D44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BA2CADF-5A28-4ACF-981F-9881119D587E}"/>
              </a:ext>
            </a:extLst>
          </p:cNvPr>
          <p:cNvGrpSpPr/>
          <p:nvPr/>
        </p:nvGrpSpPr>
        <p:grpSpPr>
          <a:xfrm>
            <a:off x="10719928" y="411386"/>
            <a:ext cx="1382320" cy="1097808"/>
            <a:chOff x="10401886" y="942536"/>
            <a:chExt cx="1139484" cy="114300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EF28785-3815-46FC-ABE6-DD3A9A80B6D8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E8BCCA6-AC55-4224-BC79-0FDFF76EE264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629A72C-A239-4BBE-8E85-B588A29A30E6}"/>
              </a:ext>
            </a:extLst>
          </p:cNvPr>
          <p:cNvGrpSpPr/>
          <p:nvPr/>
        </p:nvGrpSpPr>
        <p:grpSpPr>
          <a:xfrm>
            <a:off x="10719927" y="418542"/>
            <a:ext cx="1382320" cy="1097808"/>
            <a:chOff x="10401885" y="942536"/>
            <a:chExt cx="1139484" cy="11430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BE3DFD8-FA89-4848-A8C4-9890A8CEC9D0}"/>
                </a:ext>
              </a:extLst>
            </p:cNvPr>
            <p:cNvSpPr/>
            <p:nvPr/>
          </p:nvSpPr>
          <p:spPr>
            <a:xfrm>
              <a:off x="10401885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F410BC7-81A2-4FB3-8978-4A4B0939D50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EEFF437-3FE4-4C44-BC19-CFB85E40CB35}"/>
              </a:ext>
            </a:extLst>
          </p:cNvPr>
          <p:cNvGrpSpPr/>
          <p:nvPr/>
        </p:nvGrpSpPr>
        <p:grpSpPr>
          <a:xfrm>
            <a:off x="10719928" y="397426"/>
            <a:ext cx="1382320" cy="1097808"/>
            <a:chOff x="10401886" y="942536"/>
            <a:chExt cx="1139484" cy="114300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E5E2EAB-2810-428B-A30E-59B73C066407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25BE8B8-8AD6-43A3-9B1A-5C1642A22A25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545005E-9C24-4A3C-83D6-E1DFE4260356}"/>
              </a:ext>
            </a:extLst>
          </p:cNvPr>
          <p:cNvGrpSpPr/>
          <p:nvPr/>
        </p:nvGrpSpPr>
        <p:grpSpPr>
          <a:xfrm>
            <a:off x="10528097" y="364096"/>
            <a:ext cx="1663903" cy="1229545"/>
            <a:chOff x="3423942" y="3972973"/>
            <a:chExt cx="1371600" cy="1280161"/>
          </a:xfrm>
        </p:grpSpPr>
        <p:sp>
          <p:nvSpPr>
            <p:cNvPr id="88" name="Rounded Rectangle 155">
              <a:extLst>
                <a:ext uri="{FF2B5EF4-FFF2-40B4-BE49-F238E27FC236}">
                  <a16:creationId xmlns:a16="http://schemas.microsoft.com/office/drawing/2014/main" id="{8DFB24A9-ACCC-45CC-9DAD-961934A410D9}"/>
                </a:ext>
              </a:extLst>
            </p:cNvPr>
            <p:cNvSpPr/>
            <p:nvPr/>
          </p:nvSpPr>
          <p:spPr>
            <a:xfrm>
              <a:off x="3423942" y="3972973"/>
              <a:ext cx="1371600" cy="128016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ounded Rectangle 156">
              <a:extLst>
                <a:ext uri="{FF2B5EF4-FFF2-40B4-BE49-F238E27FC236}">
                  <a16:creationId xmlns:a16="http://schemas.microsoft.com/office/drawing/2014/main" id="{E69D2341-FF1C-4C75-9D5F-C50C8CD15C8E}"/>
                </a:ext>
              </a:extLst>
            </p:cNvPr>
            <p:cNvSpPr/>
            <p:nvPr/>
          </p:nvSpPr>
          <p:spPr>
            <a:xfrm>
              <a:off x="3521243" y="4076467"/>
              <a:ext cx="1188720" cy="109728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STOP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823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324DA6-2C23-4B59-9491-B294C620339D}"/>
              </a:ext>
            </a:extLst>
          </p:cNvPr>
          <p:cNvSpPr/>
          <p:nvPr/>
        </p:nvSpPr>
        <p:spPr bwMode="auto">
          <a:xfrm>
            <a:off x="0" y="-44053"/>
            <a:ext cx="3844640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6BD7AB-3275-42F8-A8F3-9FB9C0010634}"/>
              </a:ext>
            </a:extLst>
          </p:cNvPr>
          <p:cNvGrpSpPr/>
          <p:nvPr/>
        </p:nvGrpSpPr>
        <p:grpSpPr>
          <a:xfrm>
            <a:off x="-2" y="48419"/>
            <a:ext cx="9288739" cy="1087858"/>
            <a:chOff x="-2538298" y="-2357034"/>
            <a:chExt cx="8821543" cy="108785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43BF05-B094-45FD-8275-8F14DB82C4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6020008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3873131E-A370-48A8-9DFE-D62F13BE5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538298" y="-2357034"/>
              <a:ext cx="43691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 err="1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Củng</a:t>
              </a:r>
              <a:r>
                <a:rPr lang="en-US" sz="3200" b="1" dirty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cố</a:t>
              </a:r>
              <a:endParaRPr lang="en-US" sz="32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688BCD-7E15-456B-B41E-BCA7582241D8}"/>
              </a:ext>
            </a:extLst>
          </p:cNvPr>
          <p:cNvGrpSpPr/>
          <p:nvPr/>
        </p:nvGrpSpPr>
        <p:grpSpPr>
          <a:xfrm>
            <a:off x="3012663" y="2550569"/>
            <a:ext cx="6400800" cy="731520"/>
            <a:chOff x="2482465" y="2086140"/>
            <a:chExt cx="6400800" cy="731520"/>
          </a:xfrm>
        </p:grpSpPr>
        <p:sp>
          <p:nvSpPr>
            <p:cNvPr id="9" name="AutoShape 48">
              <a:extLst>
                <a:ext uri="{FF2B5EF4-FFF2-40B4-BE49-F238E27FC236}">
                  <a16:creationId xmlns:a16="http://schemas.microsoft.com/office/drawing/2014/main" id="{6A59DE16-D53C-411B-B105-3F73BD310B0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82465" y="2086140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E8B888">
                    <a:gamma/>
                    <a:shade val="61961"/>
                    <a:invGamma/>
                  </a:srgbClr>
                </a:gs>
                <a:gs pos="100000">
                  <a:srgbClr val="E8B888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Box 50">
              <a:extLst>
                <a:ext uri="{FF2B5EF4-FFF2-40B4-BE49-F238E27FC236}">
                  <a16:creationId xmlns:a16="http://schemas.microsoft.com/office/drawing/2014/main" id="{26EF6E0B-5A09-4797-9601-5FBA748F5917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3459321" y="2119921"/>
              <a:ext cx="463114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Bộ máy gôngi</a:t>
              </a:r>
              <a:endParaRPr lang="en-US" sz="3200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69FF1F-95D5-4869-86B9-4B5697378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471" y="2090637"/>
              <a:ext cx="640080" cy="640080"/>
              <a:chOff x="4166" y="1706"/>
              <a:chExt cx="1252" cy="1252"/>
            </a:xfrm>
          </p:grpSpPr>
          <p:sp>
            <p:nvSpPr>
              <p:cNvPr id="13" name="Oval 52">
                <a:extLst>
                  <a:ext uri="{FF2B5EF4-FFF2-40B4-BE49-F238E27FC236}">
                    <a16:creationId xmlns:a16="http://schemas.microsoft.com/office/drawing/2014/main" id="{0802604F-A866-40BC-9EF6-BDE09B25E5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53">
                <a:extLst>
                  <a:ext uri="{FF2B5EF4-FFF2-40B4-BE49-F238E27FC236}">
                    <a16:creationId xmlns:a16="http://schemas.microsoft.com/office/drawing/2014/main" id="{51133272-6D80-4352-A94D-7FAB8C341D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54">
                <a:extLst>
                  <a:ext uri="{FF2B5EF4-FFF2-40B4-BE49-F238E27FC236}">
                    <a16:creationId xmlns:a16="http://schemas.microsoft.com/office/drawing/2014/main" id="{7E2B7E55-AB40-4A42-906C-22E10BDC4D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55">
                <a:extLst>
                  <a:ext uri="{FF2B5EF4-FFF2-40B4-BE49-F238E27FC236}">
                    <a16:creationId xmlns:a16="http://schemas.microsoft.com/office/drawing/2014/main" id="{2775EF87-B5EE-475E-A7BB-6E017820DA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 Box 56">
              <a:extLst>
                <a:ext uri="{FF2B5EF4-FFF2-40B4-BE49-F238E27FC236}">
                  <a16:creationId xmlns:a16="http://schemas.microsoft.com/office/drawing/2014/main" id="{1EB07746-EF04-4B9D-BE45-C9430A3F9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0048" y="2146151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16C674-FFAB-4747-891E-2C99D96489D6}"/>
              </a:ext>
            </a:extLst>
          </p:cNvPr>
          <p:cNvGrpSpPr/>
          <p:nvPr/>
        </p:nvGrpSpPr>
        <p:grpSpPr>
          <a:xfrm>
            <a:off x="3485881" y="3613463"/>
            <a:ext cx="6646485" cy="731520"/>
            <a:chOff x="2827288" y="2994289"/>
            <a:chExt cx="6646485" cy="731520"/>
          </a:xfrm>
        </p:grpSpPr>
        <p:sp>
          <p:nvSpPr>
            <p:cNvPr id="18" name="AutoShape 58">
              <a:extLst>
                <a:ext uri="{FF2B5EF4-FFF2-40B4-BE49-F238E27FC236}">
                  <a16:creationId xmlns:a16="http://schemas.microsoft.com/office/drawing/2014/main" id="{8EFAC47F-02E5-4415-AC07-78A16BFC33B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827288" y="2994289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A4E0CC">
                    <a:gamma/>
                    <a:shade val="62353"/>
                    <a:invGamma/>
                  </a:srgbClr>
                </a:gs>
                <a:gs pos="100000">
                  <a:srgbClr val="A4E0CC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60">
              <a:extLst>
                <a:ext uri="{FF2B5EF4-FFF2-40B4-BE49-F238E27FC236}">
                  <a16:creationId xmlns:a16="http://schemas.microsoft.com/office/drawing/2014/main" id="{01AB2B76-3E6D-419F-A143-F30FC5FACE7B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3937471" y="3047162"/>
              <a:ext cx="553630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/>
                <a:t>Lục lạp</a:t>
              </a:r>
              <a:endParaRPr lang="en-US" sz="3200" dirty="0"/>
            </a:p>
          </p:txBody>
        </p:sp>
        <p:grpSp>
          <p:nvGrpSpPr>
            <p:cNvPr id="20" name="Group 61">
              <a:extLst>
                <a:ext uri="{FF2B5EF4-FFF2-40B4-BE49-F238E27FC236}">
                  <a16:creationId xmlns:a16="http://schemas.microsoft.com/office/drawing/2014/main" id="{A61A5764-834E-4E3D-AFCF-ACA0B23B5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4907" y="2998787"/>
              <a:ext cx="640080" cy="640080"/>
              <a:chOff x="4166" y="1706"/>
              <a:chExt cx="1252" cy="125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FF5554B-C840-48F4-AB4C-AF7769AC32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D53B4E4-0EF8-4229-B08D-1568A6374B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95F439A-212F-461C-91B8-0E78268850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68110EA-BCE3-41BE-8033-915DFE5539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 Box 66">
              <a:extLst>
                <a:ext uri="{FF2B5EF4-FFF2-40B4-BE49-F238E27FC236}">
                  <a16:creationId xmlns:a16="http://schemas.microsoft.com/office/drawing/2014/main" id="{B0615E8D-C609-4A3D-9B92-C2CF89247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7560" y="3069329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CE5FB0-7F90-4D04-8E46-F7F2DEA601CF}"/>
              </a:ext>
            </a:extLst>
          </p:cNvPr>
          <p:cNvGrpSpPr/>
          <p:nvPr/>
        </p:nvGrpSpPr>
        <p:grpSpPr>
          <a:xfrm>
            <a:off x="3989519" y="4635105"/>
            <a:ext cx="6400800" cy="731520"/>
            <a:chOff x="3278002" y="3988516"/>
            <a:chExt cx="6400800" cy="731520"/>
          </a:xfrm>
        </p:grpSpPr>
        <p:sp>
          <p:nvSpPr>
            <p:cNvPr id="27" name="AutoShape 68">
              <a:extLst>
                <a:ext uri="{FF2B5EF4-FFF2-40B4-BE49-F238E27FC236}">
                  <a16:creationId xmlns:a16="http://schemas.microsoft.com/office/drawing/2014/main" id="{E0767DC1-3304-4868-B4DF-8C183FC4B3A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278002" y="3988516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F2B0CC">
                    <a:gamma/>
                    <a:shade val="62353"/>
                    <a:invGamma/>
                  </a:srgbClr>
                </a:gs>
                <a:gs pos="100000">
                  <a:srgbClr val="F2B0CC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70">
              <a:extLst>
                <a:ext uri="{FF2B5EF4-FFF2-40B4-BE49-F238E27FC236}">
                  <a16:creationId xmlns:a16="http://schemas.microsoft.com/office/drawing/2014/main" id="{51681AB2-70D1-4CAB-B015-CD90F8670BDA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4250607" y="4061888"/>
              <a:ext cx="395836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Nhân</a:t>
              </a:r>
              <a:endParaRPr lang="en-US" sz="32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8B0A75F-12BF-4744-8647-219513E100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3177" y="4008752"/>
              <a:ext cx="640080" cy="640080"/>
              <a:chOff x="4166" y="1706"/>
              <a:chExt cx="1252" cy="1252"/>
            </a:xfrm>
          </p:grpSpPr>
          <p:sp>
            <p:nvSpPr>
              <p:cNvPr id="31" name="Oval 72">
                <a:extLst>
                  <a:ext uri="{FF2B5EF4-FFF2-40B4-BE49-F238E27FC236}">
                    <a16:creationId xmlns:a16="http://schemas.microsoft.com/office/drawing/2014/main" id="{A2F9AB56-8DA2-4D46-AD7C-002BDB01B2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73">
                <a:extLst>
                  <a:ext uri="{FF2B5EF4-FFF2-40B4-BE49-F238E27FC236}">
                    <a16:creationId xmlns:a16="http://schemas.microsoft.com/office/drawing/2014/main" id="{006C5B3F-FEEA-4534-AB9D-003A4D01F7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74">
                <a:extLst>
                  <a:ext uri="{FF2B5EF4-FFF2-40B4-BE49-F238E27FC236}">
                    <a16:creationId xmlns:a16="http://schemas.microsoft.com/office/drawing/2014/main" id="{29B14860-3019-4376-87F4-46A913E420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Oval 75">
                <a:extLst>
                  <a:ext uri="{FF2B5EF4-FFF2-40B4-BE49-F238E27FC236}">
                    <a16:creationId xmlns:a16="http://schemas.microsoft.com/office/drawing/2014/main" id="{6A16D98A-13D4-43C6-A1D2-FF178EE207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 Box 76">
              <a:extLst>
                <a:ext uri="{FF2B5EF4-FFF2-40B4-BE49-F238E27FC236}">
                  <a16:creationId xmlns:a16="http://schemas.microsoft.com/office/drawing/2014/main" id="{4F69E77C-CE37-4D3C-B50D-4A8464DCF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3835" y="4077785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3DEA17A-9C69-4267-A357-84EED6AD1C3B}"/>
              </a:ext>
            </a:extLst>
          </p:cNvPr>
          <p:cNvGrpSpPr/>
          <p:nvPr/>
        </p:nvGrpSpPr>
        <p:grpSpPr>
          <a:xfrm>
            <a:off x="4431432" y="5656747"/>
            <a:ext cx="6400800" cy="731520"/>
            <a:chOff x="3661631" y="4903892"/>
            <a:chExt cx="6400800" cy="731520"/>
          </a:xfrm>
        </p:grpSpPr>
        <p:sp>
          <p:nvSpPr>
            <p:cNvPr id="36" name="AutoShape 78">
              <a:extLst>
                <a:ext uri="{FF2B5EF4-FFF2-40B4-BE49-F238E27FC236}">
                  <a16:creationId xmlns:a16="http://schemas.microsoft.com/office/drawing/2014/main" id="{9473C39F-C32B-48DB-A14C-AE2DE6E2663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661631" y="4903892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A9CBE9">
                    <a:gamma/>
                    <a:shade val="62353"/>
                    <a:invGamma/>
                  </a:srgbClr>
                </a:gs>
                <a:gs pos="100000">
                  <a:srgbClr val="A9CBE9"/>
                </a:gs>
              </a:gsLst>
              <a:lin ang="5400000" scaled="1"/>
            </a:gradFill>
            <a:ln w="9525">
              <a:solidFill>
                <a:srgbClr val="FFFFFF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80">
              <a:extLst>
                <a:ext uri="{FF2B5EF4-FFF2-40B4-BE49-F238E27FC236}">
                  <a16:creationId xmlns:a16="http://schemas.microsoft.com/office/drawing/2014/main" id="{ED83A89B-7E7D-4755-89EF-DFE8A3EB9926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4785143" y="4940102"/>
              <a:ext cx="384095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Trung thể</a:t>
              </a:r>
              <a:endParaRPr lang="en-US" sz="3200" dirty="0"/>
            </a:p>
          </p:txBody>
        </p:sp>
        <p:grpSp>
          <p:nvGrpSpPr>
            <p:cNvPr id="38" name="Group 81">
              <a:extLst>
                <a:ext uri="{FF2B5EF4-FFF2-40B4-BE49-F238E27FC236}">
                  <a16:creationId xmlns:a16="http://schemas.microsoft.com/office/drawing/2014/main" id="{8D974A57-FB7D-49B5-9925-FB524D8DA5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9224" y="4908389"/>
              <a:ext cx="640080" cy="640080"/>
              <a:chOff x="4166" y="1706"/>
              <a:chExt cx="1252" cy="1252"/>
            </a:xfrm>
          </p:grpSpPr>
          <p:sp>
            <p:nvSpPr>
              <p:cNvPr id="40" name="Oval 82">
                <a:extLst>
                  <a:ext uri="{FF2B5EF4-FFF2-40B4-BE49-F238E27FC236}">
                    <a16:creationId xmlns:a16="http://schemas.microsoft.com/office/drawing/2014/main" id="{B5E4C93F-AEF3-4903-B0B4-A4593FB841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83">
                <a:extLst>
                  <a:ext uri="{FF2B5EF4-FFF2-40B4-BE49-F238E27FC236}">
                    <a16:creationId xmlns:a16="http://schemas.microsoft.com/office/drawing/2014/main" id="{8C95A4A3-730B-4B0F-8D7E-F86506C159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84">
                <a:extLst>
                  <a:ext uri="{FF2B5EF4-FFF2-40B4-BE49-F238E27FC236}">
                    <a16:creationId xmlns:a16="http://schemas.microsoft.com/office/drawing/2014/main" id="{98D03534-8457-4DA8-872A-9D5EFFCBE3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85">
                <a:extLst>
                  <a:ext uri="{FF2B5EF4-FFF2-40B4-BE49-F238E27FC236}">
                    <a16:creationId xmlns:a16="http://schemas.microsoft.com/office/drawing/2014/main" id="{6A0D4AB1-4DAA-4D72-95E2-5941DBCEB6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 Box 86">
              <a:extLst>
                <a:ext uri="{FF2B5EF4-FFF2-40B4-BE49-F238E27FC236}">
                  <a16:creationId xmlns:a16="http://schemas.microsoft.com/office/drawing/2014/main" id="{1C6E2EDC-1548-4F0E-B124-53E0E306E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0532" y="4979248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73FDAA-B24B-43EC-8037-40B526EB3F26}"/>
              </a:ext>
            </a:extLst>
          </p:cNvPr>
          <p:cNvGrpSpPr/>
          <p:nvPr/>
        </p:nvGrpSpPr>
        <p:grpSpPr>
          <a:xfrm>
            <a:off x="1151343" y="774214"/>
            <a:ext cx="8229600" cy="1371600"/>
            <a:chOff x="1372568" y="111530"/>
            <a:chExt cx="8229600" cy="13716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8DFDBA9-3505-4559-89EE-068B7C3DAD12}"/>
                </a:ext>
              </a:extLst>
            </p:cNvPr>
            <p:cNvGrpSpPr/>
            <p:nvPr/>
          </p:nvGrpSpPr>
          <p:grpSpPr>
            <a:xfrm>
              <a:off x="1372568" y="111530"/>
              <a:ext cx="8229600" cy="1371600"/>
              <a:chOff x="1076325" y="1633538"/>
              <a:chExt cx="7662863" cy="1287464"/>
            </a:xfrm>
          </p:grpSpPr>
          <p:grpSp>
            <p:nvGrpSpPr>
              <p:cNvPr id="47" name="Group 15">
                <a:extLst>
                  <a:ext uri="{FF2B5EF4-FFF2-40B4-BE49-F238E27FC236}">
                    <a16:creationId xmlns:a16="http://schemas.microsoft.com/office/drawing/2014/main" id="{47E18D30-16AD-4F96-8B76-4E12699E10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2300" y="1801814"/>
                <a:ext cx="6846888" cy="1119188"/>
                <a:chOff x="1255" y="1050"/>
                <a:chExt cx="4313" cy="705"/>
              </a:xfrm>
            </p:grpSpPr>
            <p:sp>
              <p:nvSpPr>
                <p:cNvPr id="54" name="AutoShape 16">
                  <a:extLst>
                    <a:ext uri="{FF2B5EF4-FFF2-40B4-BE49-F238E27FC236}">
                      <a16:creationId xmlns:a16="http://schemas.microsoft.com/office/drawing/2014/main" id="{251018A2-E7FC-4144-9CCA-702C250452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55" y="1050"/>
                  <a:ext cx="4313" cy="705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2B0CC"/>
                    </a:gs>
                    <a:gs pos="100000">
                      <a:srgbClr val="F2B0CC">
                        <a:gamma/>
                        <a:tint val="5372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scene3d>
                  <a:camera prst="legacyPerspectiveBottom"/>
                  <a:lightRig rig="legacyNormal3" dir="r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2B0CC"/>
                  </a:extrusionClr>
                  <a:contourClr>
                    <a:srgbClr val="F2B0CC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80808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Line 17">
                  <a:extLst>
                    <a:ext uri="{FF2B5EF4-FFF2-40B4-BE49-F238E27FC236}">
                      <a16:creationId xmlns:a16="http://schemas.microsoft.com/office/drawing/2014/main" id="{BEB941AE-8765-45AE-8FF5-F8618DF9BC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gray">
                <a:xfrm>
                  <a:off x="1392" y="1632"/>
                  <a:ext cx="2950" cy="0"/>
                </a:xfrm>
                <a:prstGeom prst="line">
                  <a:avLst/>
                </a:prstGeom>
                <a:noFill/>
                <a:ln w="3175">
                  <a:solidFill>
                    <a:srgbClr val="FFFFFF">
                      <a:alpha val="14999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Line 18">
                  <a:extLst>
                    <a:ext uri="{FF2B5EF4-FFF2-40B4-BE49-F238E27FC236}">
                      <a16:creationId xmlns:a16="http://schemas.microsoft.com/office/drawing/2014/main" id="{53FE1FA5-F3A5-4AF5-9012-43FA16E3CA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gray">
                <a:xfrm>
                  <a:off x="1392" y="1052"/>
                  <a:ext cx="2950" cy="0"/>
                </a:xfrm>
                <a:prstGeom prst="line">
                  <a:avLst/>
                </a:prstGeom>
                <a:noFill/>
                <a:ln w="3175">
                  <a:solidFill>
                    <a:srgbClr val="FFFFFF">
                      <a:alpha val="25000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8" name="Text Box 4">
                <a:extLst>
                  <a:ext uri="{FF2B5EF4-FFF2-40B4-BE49-F238E27FC236}">
                    <a16:creationId xmlns:a16="http://schemas.microsoft.com/office/drawing/2014/main" id="{AF2E3A05-C1FC-475F-8736-9E470415412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25753" y="1741831"/>
                <a:ext cx="6275549" cy="491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9" name="Group 5">
                <a:extLst>
                  <a:ext uri="{FF2B5EF4-FFF2-40B4-BE49-F238E27FC236}">
                    <a16:creationId xmlns:a16="http://schemas.microsoft.com/office/drawing/2014/main" id="{CF723C0C-2EFD-4318-A954-40DDC8877D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6325" y="1633538"/>
                <a:ext cx="1238250" cy="1236662"/>
                <a:chOff x="802" y="845"/>
                <a:chExt cx="827" cy="826"/>
              </a:xfrm>
            </p:grpSpPr>
            <p:sp>
              <p:nvSpPr>
                <p:cNvPr id="51" name="Oval 6">
                  <a:extLst>
                    <a:ext uri="{FF2B5EF4-FFF2-40B4-BE49-F238E27FC236}">
                      <a16:creationId xmlns:a16="http://schemas.microsoft.com/office/drawing/2014/main" id="{7D8114C1-E4F0-4FD8-80CD-7EBEAE212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02" y="845"/>
                  <a:ext cx="827" cy="826"/>
                </a:xfrm>
                <a:prstGeom prst="ellipse">
                  <a:avLst/>
                </a:prstGeom>
                <a:solidFill>
                  <a:srgbClr val="F8F8F8"/>
                </a:solidFill>
                <a:ln w="38100">
                  <a:solidFill>
                    <a:srgbClr val="F2B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dir="5400000" algn="ctr" rotWithShape="0">
                          <a:srgbClr val="00000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2" name="Oval 7">
                  <a:extLst>
                    <a:ext uri="{FF2B5EF4-FFF2-40B4-BE49-F238E27FC236}">
                      <a16:creationId xmlns:a16="http://schemas.microsoft.com/office/drawing/2014/main" id="{F2C50048-0CF5-4E52-86A1-4C4D3D7B59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36" y="879"/>
                  <a:ext cx="793" cy="758"/>
                </a:xfrm>
                <a:prstGeom prst="ellipse">
                  <a:avLst/>
                </a:prstGeom>
                <a:noFill/>
                <a:ln w="38100">
                  <a:solidFill>
                    <a:srgbClr val="F2B0CC">
                      <a:alpha val="70195"/>
                    </a:srgb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3" name="Oval 8">
                  <a:extLst>
                    <a:ext uri="{FF2B5EF4-FFF2-40B4-BE49-F238E27FC236}">
                      <a16:creationId xmlns:a16="http://schemas.microsoft.com/office/drawing/2014/main" id="{B0A2FF1E-AE42-4196-8D0F-D55FB266F0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70" y="915"/>
                  <a:ext cx="690" cy="690"/>
                </a:xfrm>
                <a:prstGeom prst="ellipse">
                  <a:avLst/>
                </a:prstGeom>
                <a:noFill/>
                <a:ln w="38100">
                  <a:solidFill>
                    <a:srgbClr val="F2B0CC">
                      <a:alpha val="30196"/>
                    </a:srgb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50" name="Text Box 9">
                <a:extLst>
                  <a:ext uri="{FF2B5EF4-FFF2-40B4-BE49-F238E27FC236}">
                    <a16:creationId xmlns:a16="http://schemas.microsoft.com/office/drawing/2014/main" id="{F904FCB1-EE4B-4B25-A0C7-71A51947E6E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114926" y="1724363"/>
                <a:ext cx="1082675" cy="1040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6600" b="1" kern="0" dirty="0">
                    <a:solidFill>
                      <a:srgbClr val="080808"/>
                    </a:solidFill>
                  </a:rPr>
                  <a:t>4</a:t>
                </a:r>
                <a:endParaRPr lang="en-US" sz="3600" b="1" kern="0" dirty="0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1C97CC8-CCDB-48C4-979C-82904C4059B1}"/>
                </a:ext>
              </a:extLst>
            </p:cNvPr>
            <p:cNvSpPr/>
            <p:nvPr/>
          </p:nvSpPr>
          <p:spPr>
            <a:xfrm>
              <a:off x="2715615" y="410390"/>
              <a:ext cx="688655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smtClean="0">
                  <a:latin typeface="Arial" panose="020B0604020202020204" pitchFamily="34" charset="0"/>
                  <a:cs typeface="Arial" panose="020B0604020202020204" pitchFamily="34" charset="0"/>
                </a:rPr>
                <a:t>Bào quan nào có vai trò điều khiển mọi hoạt động sống của tế bào?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405B558-94E1-425A-9247-8A297B051EAB}"/>
              </a:ext>
            </a:extLst>
          </p:cNvPr>
          <p:cNvGrpSpPr/>
          <p:nvPr/>
        </p:nvGrpSpPr>
        <p:grpSpPr>
          <a:xfrm>
            <a:off x="10716308" y="404582"/>
            <a:ext cx="1382320" cy="1097808"/>
            <a:chOff x="10401886" y="942536"/>
            <a:chExt cx="1139484" cy="11430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B34CCF5-47D1-4489-A581-C7859C569B06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BBFD5B3-5B8C-4602-A791-DDA960220A83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A2844EE-8D6F-46D2-828D-550913C86996}"/>
              </a:ext>
            </a:extLst>
          </p:cNvPr>
          <p:cNvGrpSpPr/>
          <p:nvPr/>
        </p:nvGrpSpPr>
        <p:grpSpPr>
          <a:xfrm>
            <a:off x="10716308" y="402535"/>
            <a:ext cx="1382320" cy="1097808"/>
            <a:chOff x="10401886" y="942536"/>
            <a:chExt cx="1139484" cy="1143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EC8CC1E-0CA8-467D-B9CA-241858F559FB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07CF1C0-1D47-455F-87C9-CA0C0F7DE8C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6E0B568-A3EF-4E8C-BF1A-D89A2F310EED}"/>
              </a:ext>
            </a:extLst>
          </p:cNvPr>
          <p:cNvGrpSpPr/>
          <p:nvPr/>
        </p:nvGrpSpPr>
        <p:grpSpPr>
          <a:xfrm>
            <a:off x="10719928" y="409691"/>
            <a:ext cx="1382320" cy="1097808"/>
            <a:chOff x="10401886" y="942536"/>
            <a:chExt cx="1139484" cy="11430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80295AC-2D70-4FD9-AB73-EC8AA6A5C4DD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DBBFCBB-5146-4733-AFCA-BA8A5B999FF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5ECD5F2-032E-492D-B02E-20A694E00507}"/>
              </a:ext>
            </a:extLst>
          </p:cNvPr>
          <p:cNvGrpSpPr/>
          <p:nvPr/>
        </p:nvGrpSpPr>
        <p:grpSpPr>
          <a:xfrm>
            <a:off x="10716308" y="409691"/>
            <a:ext cx="1382320" cy="1097808"/>
            <a:chOff x="10401886" y="942536"/>
            <a:chExt cx="1139484" cy="114300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18D19BE-981E-47ED-A607-A15F402F974F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432487C-D17E-4089-AE07-3B207878D787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3FAFD38-42AA-480E-BD81-CD4204030255}"/>
              </a:ext>
            </a:extLst>
          </p:cNvPr>
          <p:cNvGrpSpPr/>
          <p:nvPr/>
        </p:nvGrpSpPr>
        <p:grpSpPr>
          <a:xfrm>
            <a:off x="10712688" y="413433"/>
            <a:ext cx="1382320" cy="1097808"/>
            <a:chOff x="10401886" y="942536"/>
            <a:chExt cx="1139484" cy="11430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E653DAF-C519-4F4C-83D8-F0D485D55736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D566420-D0A5-464C-A886-B44BCBCEAA2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80AA4D9-E722-4A03-8EE3-F84A5DE3C906}"/>
              </a:ext>
            </a:extLst>
          </p:cNvPr>
          <p:cNvGrpSpPr/>
          <p:nvPr/>
        </p:nvGrpSpPr>
        <p:grpSpPr>
          <a:xfrm>
            <a:off x="10719928" y="397426"/>
            <a:ext cx="1382320" cy="1097808"/>
            <a:chOff x="10401886" y="942536"/>
            <a:chExt cx="1139484" cy="11430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0ACDE99-55B6-4AC3-8731-06DECAC58D5A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176149E-C26A-4369-9DC4-2BE86E8B2A8F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C86BC40-F4F2-41A2-B1B0-67DAEF348FDD}"/>
              </a:ext>
            </a:extLst>
          </p:cNvPr>
          <p:cNvGrpSpPr/>
          <p:nvPr/>
        </p:nvGrpSpPr>
        <p:grpSpPr>
          <a:xfrm>
            <a:off x="10719928" y="413433"/>
            <a:ext cx="1382320" cy="1097808"/>
            <a:chOff x="10401886" y="942536"/>
            <a:chExt cx="1139484" cy="1143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12C6FF4-5809-415B-AFB0-01CB3D6AD593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E0C3F3B-6EC5-4CB4-BD6A-269431EE3D44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BA2CADF-5A28-4ACF-981F-9881119D587E}"/>
              </a:ext>
            </a:extLst>
          </p:cNvPr>
          <p:cNvGrpSpPr/>
          <p:nvPr/>
        </p:nvGrpSpPr>
        <p:grpSpPr>
          <a:xfrm>
            <a:off x="10719928" y="411386"/>
            <a:ext cx="1382320" cy="1097808"/>
            <a:chOff x="10401886" y="942536"/>
            <a:chExt cx="1139484" cy="114300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EF28785-3815-46FC-ABE6-DD3A9A80B6D8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E8BCCA6-AC55-4224-BC79-0FDFF76EE264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629A72C-A239-4BBE-8E85-B588A29A30E6}"/>
              </a:ext>
            </a:extLst>
          </p:cNvPr>
          <p:cNvGrpSpPr/>
          <p:nvPr/>
        </p:nvGrpSpPr>
        <p:grpSpPr>
          <a:xfrm>
            <a:off x="10719927" y="418542"/>
            <a:ext cx="1382320" cy="1097808"/>
            <a:chOff x="10401885" y="942536"/>
            <a:chExt cx="1139484" cy="11430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BE3DFD8-FA89-4848-A8C4-9890A8CEC9D0}"/>
                </a:ext>
              </a:extLst>
            </p:cNvPr>
            <p:cNvSpPr/>
            <p:nvPr/>
          </p:nvSpPr>
          <p:spPr>
            <a:xfrm>
              <a:off x="10401885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F410BC7-81A2-4FB3-8978-4A4B0939D50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EEFF437-3FE4-4C44-BC19-CFB85E40CB35}"/>
              </a:ext>
            </a:extLst>
          </p:cNvPr>
          <p:cNvGrpSpPr/>
          <p:nvPr/>
        </p:nvGrpSpPr>
        <p:grpSpPr>
          <a:xfrm>
            <a:off x="10719928" y="397426"/>
            <a:ext cx="1382320" cy="1097808"/>
            <a:chOff x="10401886" y="942536"/>
            <a:chExt cx="1139484" cy="114300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E5E2EAB-2810-428B-A30E-59B73C066407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25BE8B8-8AD6-43A3-9B1A-5C1642A22A25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545005E-9C24-4A3C-83D6-E1DFE4260356}"/>
              </a:ext>
            </a:extLst>
          </p:cNvPr>
          <p:cNvGrpSpPr/>
          <p:nvPr/>
        </p:nvGrpSpPr>
        <p:grpSpPr>
          <a:xfrm>
            <a:off x="10528097" y="364096"/>
            <a:ext cx="1663903" cy="1229545"/>
            <a:chOff x="3423942" y="3972973"/>
            <a:chExt cx="1371600" cy="1280161"/>
          </a:xfrm>
        </p:grpSpPr>
        <p:sp>
          <p:nvSpPr>
            <p:cNvPr id="88" name="Rounded Rectangle 155">
              <a:extLst>
                <a:ext uri="{FF2B5EF4-FFF2-40B4-BE49-F238E27FC236}">
                  <a16:creationId xmlns:a16="http://schemas.microsoft.com/office/drawing/2014/main" id="{8DFB24A9-ACCC-45CC-9DAD-961934A410D9}"/>
                </a:ext>
              </a:extLst>
            </p:cNvPr>
            <p:cNvSpPr/>
            <p:nvPr/>
          </p:nvSpPr>
          <p:spPr>
            <a:xfrm>
              <a:off x="3423942" y="3972973"/>
              <a:ext cx="1371600" cy="128016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ounded Rectangle 156">
              <a:extLst>
                <a:ext uri="{FF2B5EF4-FFF2-40B4-BE49-F238E27FC236}">
                  <a16:creationId xmlns:a16="http://schemas.microsoft.com/office/drawing/2014/main" id="{E69D2341-FF1C-4C75-9D5F-C50C8CD15C8E}"/>
                </a:ext>
              </a:extLst>
            </p:cNvPr>
            <p:cNvSpPr/>
            <p:nvPr/>
          </p:nvSpPr>
          <p:spPr>
            <a:xfrm>
              <a:off x="3521243" y="4076467"/>
              <a:ext cx="1188720" cy="109728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STOP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4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324DA6-2C23-4B59-9491-B294C620339D}"/>
              </a:ext>
            </a:extLst>
          </p:cNvPr>
          <p:cNvSpPr/>
          <p:nvPr/>
        </p:nvSpPr>
        <p:spPr bwMode="auto">
          <a:xfrm>
            <a:off x="0" y="-44053"/>
            <a:ext cx="3844640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6BD7AB-3275-42F8-A8F3-9FB9C0010634}"/>
              </a:ext>
            </a:extLst>
          </p:cNvPr>
          <p:cNvGrpSpPr/>
          <p:nvPr/>
        </p:nvGrpSpPr>
        <p:grpSpPr>
          <a:xfrm>
            <a:off x="-2" y="48419"/>
            <a:ext cx="9288739" cy="1087858"/>
            <a:chOff x="-2538298" y="-2357034"/>
            <a:chExt cx="8821543" cy="108785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43BF05-B094-45FD-8275-8F14DB82C4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6020008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3873131E-A370-48A8-9DFE-D62F13BE5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538298" y="-2357034"/>
              <a:ext cx="43691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 err="1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Củng</a:t>
              </a:r>
              <a:r>
                <a:rPr lang="en-US" sz="3200" b="1" dirty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cố</a:t>
              </a:r>
              <a:endParaRPr lang="en-US" sz="32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688BCD-7E15-456B-B41E-BCA7582241D8}"/>
              </a:ext>
            </a:extLst>
          </p:cNvPr>
          <p:cNvGrpSpPr/>
          <p:nvPr/>
        </p:nvGrpSpPr>
        <p:grpSpPr>
          <a:xfrm>
            <a:off x="3012663" y="2550569"/>
            <a:ext cx="6400800" cy="731520"/>
            <a:chOff x="2482465" y="2086140"/>
            <a:chExt cx="6400800" cy="731520"/>
          </a:xfrm>
        </p:grpSpPr>
        <p:sp>
          <p:nvSpPr>
            <p:cNvPr id="9" name="AutoShape 48">
              <a:extLst>
                <a:ext uri="{FF2B5EF4-FFF2-40B4-BE49-F238E27FC236}">
                  <a16:creationId xmlns:a16="http://schemas.microsoft.com/office/drawing/2014/main" id="{6A59DE16-D53C-411B-B105-3F73BD310B0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82465" y="2086140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E8B888">
                    <a:gamma/>
                    <a:shade val="61961"/>
                    <a:invGamma/>
                  </a:srgbClr>
                </a:gs>
                <a:gs pos="100000">
                  <a:srgbClr val="E8B888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Box 50">
              <a:extLst>
                <a:ext uri="{FF2B5EF4-FFF2-40B4-BE49-F238E27FC236}">
                  <a16:creationId xmlns:a16="http://schemas.microsoft.com/office/drawing/2014/main" id="{26EF6E0B-5A09-4797-9601-5FBA748F5917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3459321" y="2119921"/>
              <a:ext cx="463114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Tế bào</a:t>
              </a:r>
              <a:endParaRPr lang="en-US" sz="3200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69FF1F-95D5-4869-86B9-4B5697378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471" y="2090637"/>
              <a:ext cx="640080" cy="640080"/>
              <a:chOff x="4166" y="1706"/>
              <a:chExt cx="1252" cy="1252"/>
            </a:xfrm>
          </p:grpSpPr>
          <p:sp>
            <p:nvSpPr>
              <p:cNvPr id="13" name="Oval 52">
                <a:extLst>
                  <a:ext uri="{FF2B5EF4-FFF2-40B4-BE49-F238E27FC236}">
                    <a16:creationId xmlns:a16="http://schemas.microsoft.com/office/drawing/2014/main" id="{0802604F-A866-40BC-9EF6-BDE09B25E5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53">
                <a:extLst>
                  <a:ext uri="{FF2B5EF4-FFF2-40B4-BE49-F238E27FC236}">
                    <a16:creationId xmlns:a16="http://schemas.microsoft.com/office/drawing/2014/main" id="{51133272-6D80-4352-A94D-7FAB8C341D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54">
                <a:extLst>
                  <a:ext uri="{FF2B5EF4-FFF2-40B4-BE49-F238E27FC236}">
                    <a16:creationId xmlns:a16="http://schemas.microsoft.com/office/drawing/2014/main" id="{7E2B7E55-AB40-4A42-906C-22E10BDC4D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55">
                <a:extLst>
                  <a:ext uri="{FF2B5EF4-FFF2-40B4-BE49-F238E27FC236}">
                    <a16:creationId xmlns:a16="http://schemas.microsoft.com/office/drawing/2014/main" id="{2775EF87-B5EE-475E-A7BB-6E017820DA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 Box 56">
              <a:extLst>
                <a:ext uri="{FF2B5EF4-FFF2-40B4-BE49-F238E27FC236}">
                  <a16:creationId xmlns:a16="http://schemas.microsoft.com/office/drawing/2014/main" id="{1EB07746-EF04-4B9D-BE45-C9430A3F9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0048" y="2146151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16C674-FFAB-4747-891E-2C99D96489D6}"/>
              </a:ext>
            </a:extLst>
          </p:cNvPr>
          <p:cNvGrpSpPr/>
          <p:nvPr/>
        </p:nvGrpSpPr>
        <p:grpSpPr>
          <a:xfrm>
            <a:off x="3485881" y="3613463"/>
            <a:ext cx="6646485" cy="731520"/>
            <a:chOff x="2827288" y="2994289"/>
            <a:chExt cx="6646485" cy="731520"/>
          </a:xfrm>
        </p:grpSpPr>
        <p:sp>
          <p:nvSpPr>
            <p:cNvPr id="18" name="AutoShape 58">
              <a:extLst>
                <a:ext uri="{FF2B5EF4-FFF2-40B4-BE49-F238E27FC236}">
                  <a16:creationId xmlns:a16="http://schemas.microsoft.com/office/drawing/2014/main" id="{8EFAC47F-02E5-4415-AC07-78A16BFC33B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827288" y="2994289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A4E0CC">
                    <a:gamma/>
                    <a:shade val="62353"/>
                    <a:invGamma/>
                  </a:srgbClr>
                </a:gs>
                <a:gs pos="100000">
                  <a:srgbClr val="A4E0CC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60">
              <a:extLst>
                <a:ext uri="{FF2B5EF4-FFF2-40B4-BE49-F238E27FC236}">
                  <a16:creationId xmlns:a16="http://schemas.microsoft.com/office/drawing/2014/main" id="{01AB2B76-3E6D-419F-A143-F30FC5FACE7B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3937471" y="3047162"/>
              <a:ext cx="553630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Mô </a:t>
              </a:r>
              <a:endParaRPr lang="en-US" sz="3200" dirty="0"/>
            </a:p>
          </p:txBody>
        </p:sp>
        <p:grpSp>
          <p:nvGrpSpPr>
            <p:cNvPr id="20" name="Group 61">
              <a:extLst>
                <a:ext uri="{FF2B5EF4-FFF2-40B4-BE49-F238E27FC236}">
                  <a16:creationId xmlns:a16="http://schemas.microsoft.com/office/drawing/2014/main" id="{A61A5764-834E-4E3D-AFCF-ACA0B23B5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4907" y="2998787"/>
              <a:ext cx="640080" cy="640080"/>
              <a:chOff x="4166" y="1706"/>
              <a:chExt cx="1252" cy="125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FF5554B-C840-48F4-AB4C-AF7769AC32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D53B4E4-0EF8-4229-B08D-1568A6374B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95F439A-212F-461C-91B8-0E78268850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68110EA-BCE3-41BE-8033-915DFE5539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 Box 66">
              <a:extLst>
                <a:ext uri="{FF2B5EF4-FFF2-40B4-BE49-F238E27FC236}">
                  <a16:creationId xmlns:a16="http://schemas.microsoft.com/office/drawing/2014/main" id="{B0615E8D-C609-4A3D-9B92-C2CF89247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7560" y="3069329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CE5FB0-7F90-4D04-8E46-F7F2DEA601CF}"/>
              </a:ext>
            </a:extLst>
          </p:cNvPr>
          <p:cNvGrpSpPr/>
          <p:nvPr/>
        </p:nvGrpSpPr>
        <p:grpSpPr>
          <a:xfrm>
            <a:off x="3989519" y="4635105"/>
            <a:ext cx="6400800" cy="731520"/>
            <a:chOff x="3278002" y="3988516"/>
            <a:chExt cx="6400800" cy="731520"/>
          </a:xfrm>
        </p:grpSpPr>
        <p:sp>
          <p:nvSpPr>
            <p:cNvPr id="27" name="AutoShape 68">
              <a:extLst>
                <a:ext uri="{FF2B5EF4-FFF2-40B4-BE49-F238E27FC236}">
                  <a16:creationId xmlns:a16="http://schemas.microsoft.com/office/drawing/2014/main" id="{E0767DC1-3304-4868-B4DF-8C183FC4B3A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278002" y="3988516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F2B0CC">
                    <a:gamma/>
                    <a:shade val="62353"/>
                    <a:invGamma/>
                  </a:srgbClr>
                </a:gs>
                <a:gs pos="100000">
                  <a:srgbClr val="F2B0CC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70">
              <a:extLst>
                <a:ext uri="{FF2B5EF4-FFF2-40B4-BE49-F238E27FC236}">
                  <a16:creationId xmlns:a16="http://schemas.microsoft.com/office/drawing/2014/main" id="{51681AB2-70D1-4CAB-B015-CD90F8670BDA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4250607" y="4061888"/>
              <a:ext cx="395836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Cơ quan</a:t>
              </a:r>
              <a:endParaRPr lang="en-US" sz="32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8B0A75F-12BF-4744-8647-219513E100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3177" y="4008752"/>
              <a:ext cx="640080" cy="640080"/>
              <a:chOff x="4166" y="1706"/>
              <a:chExt cx="1252" cy="1252"/>
            </a:xfrm>
          </p:grpSpPr>
          <p:sp>
            <p:nvSpPr>
              <p:cNvPr id="31" name="Oval 72">
                <a:extLst>
                  <a:ext uri="{FF2B5EF4-FFF2-40B4-BE49-F238E27FC236}">
                    <a16:creationId xmlns:a16="http://schemas.microsoft.com/office/drawing/2014/main" id="{A2F9AB56-8DA2-4D46-AD7C-002BDB01B2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73">
                <a:extLst>
                  <a:ext uri="{FF2B5EF4-FFF2-40B4-BE49-F238E27FC236}">
                    <a16:creationId xmlns:a16="http://schemas.microsoft.com/office/drawing/2014/main" id="{006C5B3F-FEEA-4534-AB9D-003A4D01F7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74">
                <a:extLst>
                  <a:ext uri="{FF2B5EF4-FFF2-40B4-BE49-F238E27FC236}">
                    <a16:creationId xmlns:a16="http://schemas.microsoft.com/office/drawing/2014/main" id="{29B14860-3019-4376-87F4-46A913E420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Oval 75">
                <a:extLst>
                  <a:ext uri="{FF2B5EF4-FFF2-40B4-BE49-F238E27FC236}">
                    <a16:creationId xmlns:a16="http://schemas.microsoft.com/office/drawing/2014/main" id="{6A16D98A-13D4-43C6-A1D2-FF178EE207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 Box 76">
              <a:extLst>
                <a:ext uri="{FF2B5EF4-FFF2-40B4-BE49-F238E27FC236}">
                  <a16:creationId xmlns:a16="http://schemas.microsoft.com/office/drawing/2014/main" id="{4F69E77C-CE37-4D3C-B50D-4A8464DCF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3835" y="4077785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3DEA17A-9C69-4267-A357-84EED6AD1C3B}"/>
              </a:ext>
            </a:extLst>
          </p:cNvPr>
          <p:cNvGrpSpPr/>
          <p:nvPr/>
        </p:nvGrpSpPr>
        <p:grpSpPr>
          <a:xfrm>
            <a:off x="4431432" y="5656747"/>
            <a:ext cx="6400800" cy="731520"/>
            <a:chOff x="3661631" y="4903892"/>
            <a:chExt cx="6400800" cy="731520"/>
          </a:xfrm>
        </p:grpSpPr>
        <p:sp>
          <p:nvSpPr>
            <p:cNvPr id="36" name="AutoShape 78">
              <a:extLst>
                <a:ext uri="{FF2B5EF4-FFF2-40B4-BE49-F238E27FC236}">
                  <a16:creationId xmlns:a16="http://schemas.microsoft.com/office/drawing/2014/main" id="{9473C39F-C32B-48DB-A14C-AE2DE6E2663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661631" y="4903892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A9CBE9">
                    <a:gamma/>
                    <a:shade val="62353"/>
                    <a:invGamma/>
                  </a:srgbClr>
                </a:gs>
                <a:gs pos="100000">
                  <a:srgbClr val="A9CBE9"/>
                </a:gs>
              </a:gsLst>
              <a:lin ang="5400000" scaled="1"/>
            </a:gradFill>
            <a:ln w="9525">
              <a:solidFill>
                <a:srgbClr val="FFFFFF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80">
              <a:extLst>
                <a:ext uri="{FF2B5EF4-FFF2-40B4-BE49-F238E27FC236}">
                  <a16:creationId xmlns:a16="http://schemas.microsoft.com/office/drawing/2014/main" id="{ED83A89B-7E7D-4755-89EF-DFE8A3EB9926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4785143" y="4940102"/>
              <a:ext cx="384095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Hệ cơ quan</a:t>
              </a:r>
              <a:endParaRPr lang="en-US" sz="3200" dirty="0"/>
            </a:p>
          </p:txBody>
        </p:sp>
        <p:grpSp>
          <p:nvGrpSpPr>
            <p:cNvPr id="38" name="Group 81">
              <a:extLst>
                <a:ext uri="{FF2B5EF4-FFF2-40B4-BE49-F238E27FC236}">
                  <a16:creationId xmlns:a16="http://schemas.microsoft.com/office/drawing/2014/main" id="{8D974A57-FB7D-49B5-9925-FB524D8DA5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9224" y="4908389"/>
              <a:ext cx="640080" cy="640080"/>
              <a:chOff x="4166" y="1706"/>
              <a:chExt cx="1252" cy="1252"/>
            </a:xfrm>
          </p:grpSpPr>
          <p:sp>
            <p:nvSpPr>
              <p:cNvPr id="40" name="Oval 82">
                <a:extLst>
                  <a:ext uri="{FF2B5EF4-FFF2-40B4-BE49-F238E27FC236}">
                    <a16:creationId xmlns:a16="http://schemas.microsoft.com/office/drawing/2014/main" id="{B5E4C93F-AEF3-4903-B0B4-A4593FB841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83">
                <a:extLst>
                  <a:ext uri="{FF2B5EF4-FFF2-40B4-BE49-F238E27FC236}">
                    <a16:creationId xmlns:a16="http://schemas.microsoft.com/office/drawing/2014/main" id="{8C95A4A3-730B-4B0F-8D7E-F86506C159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84">
                <a:extLst>
                  <a:ext uri="{FF2B5EF4-FFF2-40B4-BE49-F238E27FC236}">
                    <a16:creationId xmlns:a16="http://schemas.microsoft.com/office/drawing/2014/main" id="{98D03534-8457-4DA8-872A-9D5EFFCBE3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85">
                <a:extLst>
                  <a:ext uri="{FF2B5EF4-FFF2-40B4-BE49-F238E27FC236}">
                    <a16:creationId xmlns:a16="http://schemas.microsoft.com/office/drawing/2014/main" id="{6A0D4AB1-4DAA-4D72-95E2-5941DBCEB6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 Box 86">
              <a:extLst>
                <a:ext uri="{FF2B5EF4-FFF2-40B4-BE49-F238E27FC236}">
                  <a16:creationId xmlns:a16="http://schemas.microsoft.com/office/drawing/2014/main" id="{1C6E2EDC-1548-4F0E-B124-53E0E306E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0532" y="4979248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73FDAA-B24B-43EC-8037-40B526EB3F26}"/>
              </a:ext>
            </a:extLst>
          </p:cNvPr>
          <p:cNvGrpSpPr/>
          <p:nvPr/>
        </p:nvGrpSpPr>
        <p:grpSpPr>
          <a:xfrm>
            <a:off x="1151343" y="774214"/>
            <a:ext cx="8229600" cy="1371600"/>
            <a:chOff x="1372568" y="111530"/>
            <a:chExt cx="8229600" cy="13716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8DFDBA9-3505-4559-89EE-068B7C3DAD12}"/>
                </a:ext>
              </a:extLst>
            </p:cNvPr>
            <p:cNvGrpSpPr/>
            <p:nvPr/>
          </p:nvGrpSpPr>
          <p:grpSpPr>
            <a:xfrm>
              <a:off x="1372568" y="111530"/>
              <a:ext cx="8229600" cy="1371600"/>
              <a:chOff x="1076325" y="1633538"/>
              <a:chExt cx="7662863" cy="1287464"/>
            </a:xfrm>
          </p:grpSpPr>
          <p:grpSp>
            <p:nvGrpSpPr>
              <p:cNvPr id="47" name="Group 15">
                <a:extLst>
                  <a:ext uri="{FF2B5EF4-FFF2-40B4-BE49-F238E27FC236}">
                    <a16:creationId xmlns:a16="http://schemas.microsoft.com/office/drawing/2014/main" id="{47E18D30-16AD-4F96-8B76-4E12699E10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2300" y="1801814"/>
                <a:ext cx="6846888" cy="1119188"/>
                <a:chOff x="1255" y="1050"/>
                <a:chExt cx="4313" cy="705"/>
              </a:xfrm>
            </p:grpSpPr>
            <p:sp>
              <p:nvSpPr>
                <p:cNvPr id="54" name="AutoShape 16">
                  <a:extLst>
                    <a:ext uri="{FF2B5EF4-FFF2-40B4-BE49-F238E27FC236}">
                      <a16:creationId xmlns:a16="http://schemas.microsoft.com/office/drawing/2014/main" id="{251018A2-E7FC-4144-9CCA-702C250452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55" y="1050"/>
                  <a:ext cx="4313" cy="705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2B0CC"/>
                    </a:gs>
                    <a:gs pos="100000">
                      <a:srgbClr val="F2B0CC">
                        <a:gamma/>
                        <a:tint val="5372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scene3d>
                  <a:camera prst="legacyPerspectiveBottom"/>
                  <a:lightRig rig="legacyNormal3" dir="r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2B0CC"/>
                  </a:extrusionClr>
                  <a:contourClr>
                    <a:srgbClr val="F2B0CC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80808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Line 17">
                  <a:extLst>
                    <a:ext uri="{FF2B5EF4-FFF2-40B4-BE49-F238E27FC236}">
                      <a16:creationId xmlns:a16="http://schemas.microsoft.com/office/drawing/2014/main" id="{BEB941AE-8765-45AE-8FF5-F8618DF9BC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gray">
                <a:xfrm>
                  <a:off x="1392" y="1632"/>
                  <a:ext cx="2950" cy="0"/>
                </a:xfrm>
                <a:prstGeom prst="line">
                  <a:avLst/>
                </a:prstGeom>
                <a:noFill/>
                <a:ln w="3175">
                  <a:solidFill>
                    <a:srgbClr val="FFFFFF">
                      <a:alpha val="14999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Line 18">
                  <a:extLst>
                    <a:ext uri="{FF2B5EF4-FFF2-40B4-BE49-F238E27FC236}">
                      <a16:creationId xmlns:a16="http://schemas.microsoft.com/office/drawing/2014/main" id="{53FE1FA5-F3A5-4AF5-9012-43FA16E3CA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gray">
                <a:xfrm>
                  <a:off x="1392" y="1052"/>
                  <a:ext cx="2950" cy="0"/>
                </a:xfrm>
                <a:prstGeom prst="line">
                  <a:avLst/>
                </a:prstGeom>
                <a:noFill/>
                <a:ln w="3175">
                  <a:solidFill>
                    <a:srgbClr val="FFFFFF">
                      <a:alpha val="25000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8" name="Text Box 4">
                <a:extLst>
                  <a:ext uri="{FF2B5EF4-FFF2-40B4-BE49-F238E27FC236}">
                    <a16:creationId xmlns:a16="http://schemas.microsoft.com/office/drawing/2014/main" id="{AF2E3A05-C1FC-475F-8736-9E470415412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25753" y="1741831"/>
                <a:ext cx="6275549" cy="491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9" name="Group 5">
                <a:extLst>
                  <a:ext uri="{FF2B5EF4-FFF2-40B4-BE49-F238E27FC236}">
                    <a16:creationId xmlns:a16="http://schemas.microsoft.com/office/drawing/2014/main" id="{CF723C0C-2EFD-4318-A954-40DDC8877D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6325" y="1633538"/>
                <a:ext cx="1238250" cy="1236662"/>
                <a:chOff x="802" y="845"/>
                <a:chExt cx="827" cy="826"/>
              </a:xfrm>
            </p:grpSpPr>
            <p:sp>
              <p:nvSpPr>
                <p:cNvPr id="51" name="Oval 6">
                  <a:extLst>
                    <a:ext uri="{FF2B5EF4-FFF2-40B4-BE49-F238E27FC236}">
                      <a16:creationId xmlns:a16="http://schemas.microsoft.com/office/drawing/2014/main" id="{7D8114C1-E4F0-4FD8-80CD-7EBEAE212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02" y="845"/>
                  <a:ext cx="827" cy="826"/>
                </a:xfrm>
                <a:prstGeom prst="ellipse">
                  <a:avLst/>
                </a:prstGeom>
                <a:solidFill>
                  <a:srgbClr val="F8F8F8"/>
                </a:solidFill>
                <a:ln w="38100">
                  <a:solidFill>
                    <a:srgbClr val="F2B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dir="5400000" algn="ctr" rotWithShape="0">
                          <a:srgbClr val="00000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2" name="Oval 7">
                  <a:extLst>
                    <a:ext uri="{FF2B5EF4-FFF2-40B4-BE49-F238E27FC236}">
                      <a16:creationId xmlns:a16="http://schemas.microsoft.com/office/drawing/2014/main" id="{F2C50048-0CF5-4E52-86A1-4C4D3D7B59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36" y="879"/>
                  <a:ext cx="793" cy="758"/>
                </a:xfrm>
                <a:prstGeom prst="ellipse">
                  <a:avLst/>
                </a:prstGeom>
                <a:noFill/>
                <a:ln w="38100">
                  <a:solidFill>
                    <a:srgbClr val="F2B0CC">
                      <a:alpha val="70195"/>
                    </a:srgb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3" name="Oval 8">
                  <a:extLst>
                    <a:ext uri="{FF2B5EF4-FFF2-40B4-BE49-F238E27FC236}">
                      <a16:creationId xmlns:a16="http://schemas.microsoft.com/office/drawing/2014/main" id="{B0A2FF1E-AE42-4196-8D0F-D55FB266F0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70" y="915"/>
                  <a:ext cx="690" cy="690"/>
                </a:xfrm>
                <a:prstGeom prst="ellipse">
                  <a:avLst/>
                </a:prstGeom>
                <a:noFill/>
                <a:ln w="38100">
                  <a:solidFill>
                    <a:srgbClr val="F2B0CC">
                      <a:alpha val="30196"/>
                    </a:srgb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50" name="Text Box 9">
                <a:extLst>
                  <a:ext uri="{FF2B5EF4-FFF2-40B4-BE49-F238E27FC236}">
                    <a16:creationId xmlns:a16="http://schemas.microsoft.com/office/drawing/2014/main" id="{F904FCB1-EE4B-4B25-A0C7-71A51947E6E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114926" y="1724363"/>
                <a:ext cx="1082675" cy="1040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6600" b="1" kern="0" dirty="0">
                    <a:solidFill>
                      <a:srgbClr val="080808"/>
                    </a:solidFill>
                  </a:rPr>
                  <a:t>5</a:t>
                </a:r>
                <a:endParaRPr lang="en-US" sz="3600" b="1" kern="0" dirty="0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1C97CC8-CCDB-48C4-979C-82904C4059B1}"/>
                </a:ext>
              </a:extLst>
            </p:cNvPr>
            <p:cNvSpPr/>
            <p:nvPr/>
          </p:nvSpPr>
          <p:spPr>
            <a:xfrm>
              <a:off x="2715615" y="410390"/>
              <a:ext cx="68865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smtClean="0">
                  <a:latin typeface="Arial" panose="020B0604020202020204" pitchFamily="34" charset="0"/>
                  <a:cs typeface="Arial" panose="020B0604020202020204" pitchFamily="34" charset="0"/>
                </a:rPr>
                <a:t>Đơn vị chức năng của cơ thể là 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405B558-94E1-425A-9247-8A297B051EAB}"/>
              </a:ext>
            </a:extLst>
          </p:cNvPr>
          <p:cNvGrpSpPr/>
          <p:nvPr/>
        </p:nvGrpSpPr>
        <p:grpSpPr>
          <a:xfrm>
            <a:off x="10716308" y="404582"/>
            <a:ext cx="1382320" cy="1097808"/>
            <a:chOff x="10401886" y="942536"/>
            <a:chExt cx="1139484" cy="11430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B34CCF5-47D1-4489-A581-C7859C569B06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BBFD5B3-5B8C-4602-A791-DDA960220A83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A2844EE-8D6F-46D2-828D-550913C86996}"/>
              </a:ext>
            </a:extLst>
          </p:cNvPr>
          <p:cNvGrpSpPr/>
          <p:nvPr/>
        </p:nvGrpSpPr>
        <p:grpSpPr>
          <a:xfrm>
            <a:off x="10716308" y="402535"/>
            <a:ext cx="1382320" cy="1097808"/>
            <a:chOff x="10401886" y="942536"/>
            <a:chExt cx="1139484" cy="1143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EC8CC1E-0CA8-467D-B9CA-241858F559FB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07CF1C0-1D47-455F-87C9-CA0C0F7DE8C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6E0B568-A3EF-4E8C-BF1A-D89A2F310EED}"/>
              </a:ext>
            </a:extLst>
          </p:cNvPr>
          <p:cNvGrpSpPr/>
          <p:nvPr/>
        </p:nvGrpSpPr>
        <p:grpSpPr>
          <a:xfrm>
            <a:off x="10719928" y="409691"/>
            <a:ext cx="1382320" cy="1097808"/>
            <a:chOff x="10401886" y="942536"/>
            <a:chExt cx="1139484" cy="11430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80295AC-2D70-4FD9-AB73-EC8AA6A5C4DD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DBBFCBB-5146-4733-AFCA-BA8A5B999FF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5ECD5F2-032E-492D-B02E-20A694E00507}"/>
              </a:ext>
            </a:extLst>
          </p:cNvPr>
          <p:cNvGrpSpPr/>
          <p:nvPr/>
        </p:nvGrpSpPr>
        <p:grpSpPr>
          <a:xfrm>
            <a:off x="10716308" y="409691"/>
            <a:ext cx="1382320" cy="1097808"/>
            <a:chOff x="10401886" y="942536"/>
            <a:chExt cx="1139484" cy="114300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18D19BE-981E-47ED-A607-A15F402F974F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432487C-D17E-4089-AE07-3B207878D787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3FAFD38-42AA-480E-BD81-CD4204030255}"/>
              </a:ext>
            </a:extLst>
          </p:cNvPr>
          <p:cNvGrpSpPr/>
          <p:nvPr/>
        </p:nvGrpSpPr>
        <p:grpSpPr>
          <a:xfrm>
            <a:off x="10712688" y="413433"/>
            <a:ext cx="1382320" cy="1097808"/>
            <a:chOff x="10401886" y="942536"/>
            <a:chExt cx="1139484" cy="11430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E653DAF-C519-4F4C-83D8-F0D485D55736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D566420-D0A5-464C-A886-B44BCBCEAA2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80AA4D9-E722-4A03-8EE3-F84A5DE3C906}"/>
              </a:ext>
            </a:extLst>
          </p:cNvPr>
          <p:cNvGrpSpPr/>
          <p:nvPr/>
        </p:nvGrpSpPr>
        <p:grpSpPr>
          <a:xfrm>
            <a:off x="10719928" y="397426"/>
            <a:ext cx="1382320" cy="1097808"/>
            <a:chOff x="10401886" y="942536"/>
            <a:chExt cx="1139484" cy="11430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0ACDE99-55B6-4AC3-8731-06DECAC58D5A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176149E-C26A-4369-9DC4-2BE86E8B2A8F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C86BC40-F4F2-41A2-B1B0-67DAEF348FDD}"/>
              </a:ext>
            </a:extLst>
          </p:cNvPr>
          <p:cNvGrpSpPr/>
          <p:nvPr/>
        </p:nvGrpSpPr>
        <p:grpSpPr>
          <a:xfrm>
            <a:off x="10719928" y="413433"/>
            <a:ext cx="1382320" cy="1097808"/>
            <a:chOff x="10401886" y="942536"/>
            <a:chExt cx="1139484" cy="1143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12C6FF4-5809-415B-AFB0-01CB3D6AD593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E0C3F3B-6EC5-4CB4-BD6A-269431EE3D44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BA2CADF-5A28-4ACF-981F-9881119D587E}"/>
              </a:ext>
            </a:extLst>
          </p:cNvPr>
          <p:cNvGrpSpPr/>
          <p:nvPr/>
        </p:nvGrpSpPr>
        <p:grpSpPr>
          <a:xfrm>
            <a:off x="10719928" y="411386"/>
            <a:ext cx="1382320" cy="1097808"/>
            <a:chOff x="10401886" y="942536"/>
            <a:chExt cx="1139484" cy="114300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EF28785-3815-46FC-ABE6-DD3A9A80B6D8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E8BCCA6-AC55-4224-BC79-0FDFF76EE264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629A72C-A239-4BBE-8E85-B588A29A30E6}"/>
              </a:ext>
            </a:extLst>
          </p:cNvPr>
          <p:cNvGrpSpPr/>
          <p:nvPr/>
        </p:nvGrpSpPr>
        <p:grpSpPr>
          <a:xfrm>
            <a:off x="10719927" y="418542"/>
            <a:ext cx="1382320" cy="1097808"/>
            <a:chOff x="10401885" y="942536"/>
            <a:chExt cx="1139484" cy="11430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BE3DFD8-FA89-4848-A8C4-9890A8CEC9D0}"/>
                </a:ext>
              </a:extLst>
            </p:cNvPr>
            <p:cNvSpPr/>
            <p:nvPr/>
          </p:nvSpPr>
          <p:spPr>
            <a:xfrm>
              <a:off x="10401885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F410BC7-81A2-4FB3-8978-4A4B0939D50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EEFF437-3FE4-4C44-BC19-CFB85E40CB35}"/>
              </a:ext>
            </a:extLst>
          </p:cNvPr>
          <p:cNvGrpSpPr/>
          <p:nvPr/>
        </p:nvGrpSpPr>
        <p:grpSpPr>
          <a:xfrm>
            <a:off x="10719928" y="397426"/>
            <a:ext cx="1382320" cy="1097808"/>
            <a:chOff x="10401886" y="942536"/>
            <a:chExt cx="1139484" cy="114300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E5E2EAB-2810-428B-A30E-59B73C066407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25BE8B8-8AD6-43A3-9B1A-5C1642A22A25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545005E-9C24-4A3C-83D6-E1DFE4260356}"/>
              </a:ext>
            </a:extLst>
          </p:cNvPr>
          <p:cNvGrpSpPr/>
          <p:nvPr/>
        </p:nvGrpSpPr>
        <p:grpSpPr>
          <a:xfrm>
            <a:off x="10528097" y="364096"/>
            <a:ext cx="1663903" cy="1229545"/>
            <a:chOff x="3423942" y="3972973"/>
            <a:chExt cx="1371600" cy="1280161"/>
          </a:xfrm>
        </p:grpSpPr>
        <p:sp>
          <p:nvSpPr>
            <p:cNvPr id="88" name="Rounded Rectangle 155">
              <a:extLst>
                <a:ext uri="{FF2B5EF4-FFF2-40B4-BE49-F238E27FC236}">
                  <a16:creationId xmlns:a16="http://schemas.microsoft.com/office/drawing/2014/main" id="{8DFB24A9-ACCC-45CC-9DAD-961934A410D9}"/>
                </a:ext>
              </a:extLst>
            </p:cNvPr>
            <p:cNvSpPr/>
            <p:nvPr/>
          </p:nvSpPr>
          <p:spPr>
            <a:xfrm>
              <a:off x="3423942" y="3972973"/>
              <a:ext cx="1371600" cy="128016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ounded Rectangle 156">
              <a:extLst>
                <a:ext uri="{FF2B5EF4-FFF2-40B4-BE49-F238E27FC236}">
                  <a16:creationId xmlns:a16="http://schemas.microsoft.com/office/drawing/2014/main" id="{E69D2341-FF1C-4C75-9D5F-C50C8CD15C8E}"/>
                </a:ext>
              </a:extLst>
            </p:cNvPr>
            <p:cNvSpPr/>
            <p:nvPr/>
          </p:nvSpPr>
          <p:spPr>
            <a:xfrm>
              <a:off x="3521243" y="4076467"/>
              <a:ext cx="1188720" cy="109728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STOP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12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324DA6-2C23-4B59-9491-B294C620339D}"/>
              </a:ext>
            </a:extLst>
          </p:cNvPr>
          <p:cNvSpPr/>
          <p:nvPr/>
        </p:nvSpPr>
        <p:spPr bwMode="auto">
          <a:xfrm>
            <a:off x="0" y="-44053"/>
            <a:ext cx="3844640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6BD7AB-3275-42F8-A8F3-9FB9C0010634}"/>
              </a:ext>
            </a:extLst>
          </p:cNvPr>
          <p:cNvGrpSpPr/>
          <p:nvPr/>
        </p:nvGrpSpPr>
        <p:grpSpPr>
          <a:xfrm>
            <a:off x="-2" y="48419"/>
            <a:ext cx="9288739" cy="1087858"/>
            <a:chOff x="-2538298" y="-2357034"/>
            <a:chExt cx="8821543" cy="108785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43BF05-B094-45FD-8275-8F14DB82C4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6020008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3873131E-A370-48A8-9DFE-D62F13BE5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538298" y="-2357034"/>
              <a:ext cx="43691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 err="1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Củng</a:t>
              </a:r>
              <a:r>
                <a:rPr lang="en-US" sz="3200" b="1" dirty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cố</a:t>
              </a:r>
              <a:endParaRPr lang="en-US" sz="32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688BCD-7E15-456B-B41E-BCA7582241D8}"/>
              </a:ext>
            </a:extLst>
          </p:cNvPr>
          <p:cNvGrpSpPr/>
          <p:nvPr/>
        </p:nvGrpSpPr>
        <p:grpSpPr>
          <a:xfrm>
            <a:off x="3012663" y="2550569"/>
            <a:ext cx="6400800" cy="731520"/>
            <a:chOff x="2482465" y="2086140"/>
            <a:chExt cx="6400800" cy="731520"/>
          </a:xfrm>
        </p:grpSpPr>
        <p:sp>
          <p:nvSpPr>
            <p:cNvPr id="9" name="AutoShape 48">
              <a:extLst>
                <a:ext uri="{FF2B5EF4-FFF2-40B4-BE49-F238E27FC236}">
                  <a16:creationId xmlns:a16="http://schemas.microsoft.com/office/drawing/2014/main" id="{6A59DE16-D53C-411B-B105-3F73BD310B0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82465" y="2086140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E8B888">
                    <a:gamma/>
                    <a:shade val="61961"/>
                    <a:invGamma/>
                  </a:srgbClr>
                </a:gs>
                <a:gs pos="100000">
                  <a:srgbClr val="E8B888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Box 50">
              <a:extLst>
                <a:ext uri="{FF2B5EF4-FFF2-40B4-BE49-F238E27FC236}">
                  <a16:creationId xmlns:a16="http://schemas.microsoft.com/office/drawing/2014/main" id="{26EF6E0B-5A09-4797-9601-5FBA748F5917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3459321" y="2119921"/>
              <a:ext cx="463114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Lưới nội chất</a:t>
              </a:r>
              <a:endParaRPr lang="en-US" sz="3200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69FF1F-95D5-4869-86B9-4B5697378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471" y="2090637"/>
              <a:ext cx="640080" cy="640080"/>
              <a:chOff x="4166" y="1706"/>
              <a:chExt cx="1252" cy="1252"/>
            </a:xfrm>
          </p:grpSpPr>
          <p:sp>
            <p:nvSpPr>
              <p:cNvPr id="13" name="Oval 52">
                <a:extLst>
                  <a:ext uri="{FF2B5EF4-FFF2-40B4-BE49-F238E27FC236}">
                    <a16:creationId xmlns:a16="http://schemas.microsoft.com/office/drawing/2014/main" id="{0802604F-A866-40BC-9EF6-BDE09B25E5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53">
                <a:extLst>
                  <a:ext uri="{FF2B5EF4-FFF2-40B4-BE49-F238E27FC236}">
                    <a16:creationId xmlns:a16="http://schemas.microsoft.com/office/drawing/2014/main" id="{51133272-6D80-4352-A94D-7FAB8C341D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54">
                <a:extLst>
                  <a:ext uri="{FF2B5EF4-FFF2-40B4-BE49-F238E27FC236}">
                    <a16:creationId xmlns:a16="http://schemas.microsoft.com/office/drawing/2014/main" id="{7E2B7E55-AB40-4A42-906C-22E10BDC4D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55">
                <a:extLst>
                  <a:ext uri="{FF2B5EF4-FFF2-40B4-BE49-F238E27FC236}">
                    <a16:creationId xmlns:a16="http://schemas.microsoft.com/office/drawing/2014/main" id="{2775EF87-B5EE-475E-A7BB-6E017820DA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 Box 56">
              <a:extLst>
                <a:ext uri="{FF2B5EF4-FFF2-40B4-BE49-F238E27FC236}">
                  <a16:creationId xmlns:a16="http://schemas.microsoft.com/office/drawing/2014/main" id="{1EB07746-EF04-4B9D-BE45-C9430A3F9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0048" y="2146151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16C674-FFAB-4747-891E-2C99D96489D6}"/>
              </a:ext>
            </a:extLst>
          </p:cNvPr>
          <p:cNvGrpSpPr/>
          <p:nvPr/>
        </p:nvGrpSpPr>
        <p:grpSpPr>
          <a:xfrm>
            <a:off x="3485881" y="3613463"/>
            <a:ext cx="6646485" cy="731520"/>
            <a:chOff x="2827288" y="2994289"/>
            <a:chExt cx="6646485" cy="731520"/>
          </a:xfrm>
        </p:grpSpPr>
        <p:sp>
          <p:nvSpPr>
            <p:cNvPr id="18" name="AutoShape 58">
              <a:extLst>
                <a:ext uri="{FF2B5EF4-FFF2-40B4-BE49-F238E27FC236}">
                  <a16:creationId xmlns:a16="http://schemas.microsoft.com/office/drawing/2014/main" id="{8EFAC47F-02E5-4415-AC07-78A16BFC33B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827288" y="2994289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A4E0CC">
                    <a:gamma/>
                    <a:shade val="62353"/>
                    <a:invGamma/>
                  </a:srgbClr>
                </a:gs>
                <a:gs pos="100000">
                  <a:srgbClr val="A4E0CC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60">
              <a:extLst>
                <a:ext uri="{FF2B5EF4-FFF2-40B4-BE49-F238E27FC236}">
                  <a16:creationId xmlns:a16="http://schemas.microsoft.com/office/drawing/2014/main" id="{01AB2B76-3E6D-419F-A143-F30FC5FACE7B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3937471" y="3047162"/>
              <a:ext cx="553630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Ty thể </a:t>
              </a:r>
              <a:endParaRPr lang="en-US" sz="3200" dirty="0"/>
            </a:p>
          </p:txBody>
        </p:sp>
        <p:grpSp>
          <p:nvGrpSpPr>
            <p:cNvPr id="20" name="Group 61">
              <a:extLst>
                <a:ext uri="{FF2B5EF4-FFF2-40B4-BE49-F238E27FC236}">
                  <a16:creationId xmlns:a16="http://schemas.microsoft.com/office/drawing/2014/main" id="{A61A5764-834E-4E3D-AFCF-ACA0B23B5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4907" y="2998787"/>
              <a:ext cx="640080" cy="640080"/>
              <a:chOff x="4166" y="1706"/>
              <a:chExt cx="1252" cy="125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FF5554B-C840-48F4-AB4C-AF7769AC32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D53B4E4-0EF8-4229-B08D-1568A6374B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95F439A-212F-461C-91B8-0E78268850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68110EA-BCE3-41BE-8033-915DFE5539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 Box 66">
              <a:extLst>
                <a:ext uri="{FF2B5EF4-FFF2-40B4-BE49-F238E27FC236}">
                  <a16:creationId xmlns:a16="http://schemas.microsoft.com/office/drawing/2014/main" id="{B0615E8D-C609-4A3D-9B92-C2CF89247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7560" y="3069329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CE5FB0-7F90-4D04-8E46-F7F2DEA601CF}"/>
              </a:ext>
            </a:extLst>
          </p:cNvPr>
          <p:cNvGrpSpPr/>
          <p:nvPr/>
        </p:nvGrpSpPr>
        <p:grpSpPr>
          <a:xfrm>
            <a:off x="3989519" y="4635105"/>
            <a:ext cx="6400800" cy="731520"/>
            <a:chOff x="3278002" y="3988516"/>
            <a:chExt cx="6400800" cy="731520"/>
          </a:xfrm>
        </p:grpSpPr>
        <p:sp>
          <p:nvSpPr>
            <p:cNvPr id="27" name="AutoShape 68">
              <a:extLst>
                <a:ext uri="{FF2B5EF4-FFF2-40B4-BE49-F238E27FC236}">
                  <a16:creationId xmlns:a16="http://schemas.microsoft.com/office/drawing/2014/main" id="{E0767DC1-3304-4868-B4DF-8C183FC4B3A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278002" y="3988516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F2B0CC">
                    <a:gamma/>
                    <a:shade val="62353"/>
                    <a:invGamma/>
                  </a:srgbClr>
                </a:gs>
                <a:gs pos="100000">
                  <a:srgbClr val="F2B0CC"/>
                </a:gs>
              </a:gsLst>
              <a:lin ang="5400000" scaled="1"/>
            </a:gradFill>
            <a:ln w="9525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70">
              <a:extLst>
                <a:ext uri="{FF2B5EF4-FFF2-40B4-BE49-F238E27FC236}">
                  <a16:creationId xmlns:a16="http://schemas.microsoft.com/office/drawing/2014/main" id="{51681AB2-70D1-4CAB-B015-CD90F8670BDA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4250607" y="4061888"/>
              <a:ext cx="395836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Nhân </a:t>
              </a:r>
              <a:endParaRPr lang="en-US" sz="32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8B0A75F-12BF-4744-8647-219513E100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3177" y="4008752"/>
              <a:ext cx="640080" cy="640080"/>
              <a:chOff x="4166" y="1706"/>
              <a:chExt cx="1252" cy="1252"/>
            </a:xfrm>
          </p:grpSpPr>
          <p:sp>
            <p:nvSpPr>
              <p:cNvPr id="31" name="Oval 72">
                <a:extLst>
                  <a:ext uri="{FF2B5EF4-FFF2-40B4-BE49-F238E27FC236}">
                    <a16:creationId xmlns:a16="http://schemas.microsoft.com/office/drawing/2014/main" id="{A2F9AB56-8DA2-4D46-AD7C-002BDB01B2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73">
                <a:extLst>
                  <a:ext uri="{FF2B5EF4-FFF2-40B4-BE49-F238E27FC236}">
                    <a16:creationId xmlns:a16="http://schemas.microsoft.com/office/drawing/2014/main" id="{006C5B3F-FEEA-4534-AB9D-003A4D01F7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74">
                <a:extLst>
                  <a:ext uri="{FF2B5EF4-FFF2-40B4-BE49-F238E27FC236}">
                    <a16:creationId xmlns:a16="http://schemas.microsoft.com/office/drawing/2014/main" id="{29B14860-3019-4376-87F4-46A913E420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Oval 75">
                <a:extLst>
                  <a:ext uri="{FF2B5EF4-FFF2-40B4-BE49-F238E27FC236}">
                    <a16:creationId xmlns:a16="http://schemas.microsoft.com/office/drawing/2014/main" id="{6A16D98A-13D4-43C6-A1D2-FF178EE207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 Box 76">
              <a:extLst>
                <a:ext uri="{FF2B5EF4-FFF2-40B4-BE49-F238E27FC236}">
                  <a16:creationId xmlns:a16="http://schemas.microsoft.com/office/drawing/2014/main" id="{4F69E77C-CE37-4D3C-B50D-4A8464DCF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3835" y="4077785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3DEA17A-9C69-4267-A357-84EED6AD1C3B}"/>
              </a:ext>
            </a:extLst>
          </p:cNvPr>
          <p:cNvGrpSpPr/>
          <p:nvPr/>
        </p:nvGrpSpPr>
        <p:grpSpPr>
          <a:xfrm>
            <a:off x="4431432" y="5656747"/>
            <a:ext cx="6400800" cy="731520"/>
            <a:chOff x="3661631" y="4903892"/>
            <a:chExt cx="6400800" cy="731520"/>
          </a:xfrm>
        </p:grpSpPr>
        <p:sp>
          <p:nvSpPr>
            <p:cNvPr id="36" name="AutoShape 78">
              <a:extLst>
                <a:ext uri="{FF2B5EF4-FFF2-40B4-BE49-F238E27FC236}">
                  <a16:creationId xmlns:a16="http://schemas.microsoft.com/office/drawing/2014/main" id="{9473C39F-C32B-48DB-A14C-AE2DE6E2663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661631" y="4903892"/>
              <a:ext cx="6400800" cy="731520"/>
            </a:xfrm>
            <a:prstGeom prst="roundRect">
              <a:avLst>
                <a:gd name="adj" fmla="val 7292"/>
              </a:avLst>
            </a:prstGeom>
            <a:gradFill rotWithShape="1">
              <a:gsLst>
                <a:gs pos="0">
                  <a:srgbClr val="A9CBE9">
                    <a:gamma/>
                    <a:shade val="62353"/>
                    <a:invGamma/>
                  </a:srgbClr>
                </a:gs>
                <a:gs pos="100000">
                  <a:srgbClr val="A9CBE9"/>
                </a:gs>
              </a:gsLst>
              <a:lin ang="5400000" scaled="1"/>
            </a:gradFill>
            <a:ln w="9525">
              <a:solidFill>
                <a:srgbClr val="FFFFFF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80">
              <a:extLst>
                <a:ext uri="{FF2B5EF4-FFF2-40B4-BE49-F238E27FC236}">
                  <a16:creationId xmlns:a16="http://schemas.microsoft.com/office/drawing/2014/main" id="{ED83A89B-7E7D-4755-89EF-DFE8A3EB9926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4785143" y="4940102"/>
              <a:ext cx="384095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/>
              <a:r>
                <a:rPr lang="en-US" sz="3200" smtClean="0"/>
                <a:t>Bộ máy gôngi</a:t>
              </a:r>
              <a:endParaRPr lang="en-US" sz="3200" dirty="0"/>
            </a:p>
          </p:txBody>
        </p:sp>
        <p:grpSp>
          <p:nvGrpSpPr>
            <p:cNvPr id="38" name="Group 81">
              <a:extLst>
                <a:ext uri="{FF2B5EF4-FFF2-40B4-BE49-F238E27FC236}">
                  <a16:creationId xmlns:a16="http://schemas.microsoft.com/office/drawing/2014/main" id="{8D974A57-FB7D-49B5-9925-FB524D8DA5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9224" y="4908389"/>
              <a:ext cx="640080" cy="640080"/>
              <a:chOff x="4166" y="1706"/>
              <a:chExt cx="1252" cy="1252"/>
            </a:xfrm>
          </p:grpSpPr>
          <p:sp>
            <p:nvSpPr>
              <p:cNvPr id="40" name="Oval 82">
                <a:extLst>
                  <a:ext uri="{FF2B5EF4-FFF2-40B4-BE49-F238E27FC236}">
                    <a16:creationId xmlns:a16="http://schemas.microsoft.com/office/drawing/2014/main" id="{B5E4C93F-AEF3-4903-B0B4-A4593FB841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83">
                <a:extLst>
                  <a:ext uri="{FF2B5EF4-FFF2-40B4-BE49-F238E27FC236}">
                    <a16:creationId xmlns:a16="http://schemas.microsoft.com/office/drawing/2014/main" id="{8C95A4A3-730B-4B0F-8D7E-F86506C159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84">
                <a:extLst>
                  <a:ext uri="{FF2B5EF4-FFF2-40B4-BE49-F238E27FC236}">
                    <a16:creationId xmlns:a16="http://schemas.microsoft.com/office/drawing/2014/main" id="{98D03534-8457-4DA8-872A-9D5EFFCBE3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85">
                <a:extLst>
                  <a:ext uri="{FF2B5EF4-FFF2-40B4-BE49-F238E27FC236}">
                    <a16:creationId xmlns:a16="http://schemas.microsoft.com/office/drawing/2014/main" id="{6A0D4AB1-4DAA-4D72-95E2-5941DBCEB6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 Box 86">
              <a:extLst>
                <a:ext uri="{FF2B5EF4-FFF2-40B4-BE49-F238E27FC236}">
                  <a16:creationId xmlns:a16="http://schemas.microsoft.com/office/drawing/2014/main" id="{1C6E2EDC-1548-4F0E-B124-53E0E306E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0532" y="4979248"/>
              <a:ext cx="64008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73FDAA-B24B-43EC-8037-40B526EB3F26}"/>
              </a:ext>
            </a:extLst>
          </p:cNvPr>
          <p:cNvGrpSpPr/>
          <p:nvPr/>
        </p:nvGrpSpPr>
        <p:grpSpPr>
          <a:xfrm>
            <a:off x="1151343" y="774214"/>
            <a:ext cx="8229600" cy="1371600"/>
            <a:chOff x="1372568" y="111530"/>
            <a:chExt cx="8229600" cy="13716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8DFDBA9-3505-4559-89EE-068B7C3DAD12}"/>
                </a:ext>
              </a:extLst>
            </p:cNvPr>
            <p:cNvGrpSpPr/>
            <p:nvPr/>
          </p:nvGrpSpPr>
          <p:grpSpPr>
            <a:xfrm>
              <a:off x="1372568" y="111530"/>
              <a:ext cx="8229600" cy="1371600"/>
              <a:chOff x="1076325" y="1633538"/>
              <a:chExt cx="7662863" cy="1287464"/>
            </a:xfrm>
          </p:grpSpPr>
          <p:grpSp>
            <p:nvGrpSpPr>
              <p:cNvPr id="47" name="Group 15">
                <a:extLst>
                  <a:ext uri="{FF2B5EF4-FFF2-40B4-BE49-F238E27FC236}">
                    <a16:creationId xmlns:a16="http://schemas.microsoft.com/office/drawing/2014/main" id="{47E18D30-16AD-4F96-8B76-4E12699E10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2300" y="1801814"/>
                <a:ext cx="6846888" cy="1119188"/>
                <a:chOff x="1255" y="1050"/>
                <a:chExt cx="4313" cy="705"/>
              </a:xfrm>
            </p:grpSpPr>
            <p:sp>
              <p:nvSpPr>
                <p:cNvPr id="54" name="AutoShape 16">
                  <a:extLst>
                    <a:ext uri="{FF2B5EF4-FFF2-40B4-BE49-F238E27FC236}">
                      <a16:creationId xmlns:a16="http://schemas.microsoft.com/office/drawing/2014/main" id="{251018A2-E7FC-4144-9CCA-702C250452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55" y="1050"/>
                  <a:ext cx="4313" cy="705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2B0CC"/>
                    </a:gs>
                    <a:gs pos="100000">
                      <a:srgbClr val="F2B0CC">
                        <a:gamma/>
                        <a:tint val="5372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scene3d>
                  <a:camera prst="legacyPerspectiveBottom"/>
                  <a:lightRig rig="legacyNormal3" dir="r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2B0CC"/>
                  </a:extrusionClr>
                  <a:contourClr>
                    <a:srgbClr val="F2B0CC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80808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Line 17">
                  <a:extLst>
                    <a:ext uri="{FF2B5EF4-FFF2-40B4-BE49-F238E27FC236}">
                      <a16:creationId xmlns:a16="http://schemas.microsoft.com/office/drawing/2014/main" id="{BEB941AE-8765-45AE-8FF5-F8618DF9BC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gray">
                <a:xfrm>
                  <a:off x="1392" y="1632"/>
                  <a:ext cx="2950" cy="0"/>
                </a:xfrm>
                <a:prstGeom prst="line">
                  <a:avLst/>
                </a:prstGeom>
                <a:noFill/>
                <a:ln w="3175">
                  <a:solidFill>
                    <a:srgbClr val="FFFFFF">
                      <a:alpha val="14999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Line 18">
                  <a:extLst>
                    <a:ext uri="{FF2B5EF4-FFF2-40B4-BE49-F238E27FC236}">
                      <a16:creationId xmlns:a16="http://schemas.microsoft.com/office/drawing/2014/main" id="{53FE1FA5-F3A5-4AF5-9012-43FA16E3CA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gray">
                <a:xfrm>
                  <a:off x="1392" y="1052"/>
                  <a:ext cx="2950" cy="0"/>
                </a:xfrm>
                <a:prstGeom prst="line">
                  <a:avLst/>
                </a:prstGeom>
                <a:noFill/>
                <a:ln w="3175">
                  <a:solidFill>
                    <a:srgbClr val="FFFFFF">
                      <a:alpha val="25000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8" name="Text Box 4">
                <a:extLst>
                  <a:ext uri="{FF2B5EF4-FFF2-40B4-BE49-F238E27FC236}">
                    <a16:creationId xmlns:a16="http://schemas.microsoft.com/office/drawing/2014/main" id="{AF2E3A05-C1FC-475F-8736-9E470415412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25753" y="1741831"/>
                <a:ext cx="6275549" cy="491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9" name="Group 5">
                <a:extLst>
                  <a:ext uri="{FF2B5EF4-FFF2-40B4-BE49-F238E27FC236}">
                    <a16:creationId xmlns:a16="http://schemas.microsoft.com/office/drawing/2014/main" id="{CF723C0C-2EFD-4318-A954-40DDC8877D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6325" y="1633538"/>
                <a:ext cx="1238250" cy="1236662"/>
                <a:chOff x="802" y="845"/>
                <a:chExt cx="827" cy="826"/>
              </a:xfrm>
            </p:grpSpPr>
            <p:sp>
              <p:nvSpPr>
                <p:cNvPr id="51" name="Oval 6">
                  <a:extLst>
                    <a:ext uri="{FF2B5EF4-FFF2-40B4-BE49-F238E27FC236}">
                      <a16:creationId xmlns:a16="http://schemas.microsoft.com/office/drawing/2014/main" id="{7D8114C1-E4F0-4FD8-80CD-7EBEAE212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02" y="845"/>
                  <a:ext cx="827" cy="826"/>
                </a:xfrm>
                <a:prstGeom prst="ellipse">
                  <a:avLst/>
                </a:prstGeom>
                <a:solidFill>
                  <a:srgbClr val="F8F8F8"/>
                </a:solidFill>
                <a:ln w="38100">
                  <a:solidFill>
                    <a:srgbClr val="F2B0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dir="5400000" algn="ctr" rotWithShape="0">
                          <a:srgbClr val="00000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2" name="Oval 7">
                  <a:extLst>
                    <a:ext uri="{FF2B5EF4-FFF2-40B4-BE49-F238E27FC236}">
                      <a16:creationId xmlns:a16="http://schemas.microsoft.com/office/drawing/2014/main" id="{F2C50048-0CF5-4E52-86A1-4C4D3D7B59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36" y="879"/>
                  <a:ext cx="793" cy="758"/>
                </a:xfrm>
                <a:prstGeom prst="ellipse">
                  <a:avLst/>
                </a:prstGeom>
                <a:noFill/>
                <a:ln w="38100">
                  <a:solidFill>
                    <a:srgbClr val="F2B0CC">
                      <a:alpha val="70195"/>
                    </a:srgb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3" name="Oval 8">
                  <a:extLst>
                    <a:ext uri="{FF2B5EF4-FFF2-40B4-BE49-F238E27FC236}">
                      <a16:creationId xmlns:a16="http://schemas.microsoft.com/office/drawing/2014/main" id="{B0A2FF1E-AE42-4196-8D0F-D55FB266F0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70" y="915"/>
                  <a:ext cx="690" cy="690"/>
                </a:xfrm>
                <a:prstGeom prst="ellipse">
                  <a:avLst/>
                </a:prstGeom>
                <a:noFill/>
                <a:ln w="38100">
                  <a:solidFill>
                    <a:srgbClr val="F2B0CC">
                      <a:alpha val="30196"/>
                    </a:srgb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50" name="Text Box 9">
                <a:extLst>
                  <a:ext uri="{FF2B5EF4-FFF2-40B4-BE49-F238E27FC236}">
                    <a16:creationId xmlns:a16="http://schemas.microsoft.com/office/drawing/2014/main" id="{F904FCB1-EE4B-4B25-A0C7-71A51947E6E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114926" y="1724363"/>
                <a:ext cx="1082675" cy="1040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6600" b="1" kern="0" dirty="0">
                    <a:solidFill>
                      <a:srgbClr val="080808"/>
                    </a:solidFill>
                  </a:rPr>
                  <a:t>6</a:t>
                </a:r>
                <a:endParaRPr lang="en-US" sz="3600" b="1" kern="0" dirty="0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1C97CC8-CCDB-48C4-979C-82904C4059B1}"/>
                </a:ext>
              </a:extLst>
            </p:cNvPr>
            <p:cNvSpPr/>
            <p:nvPr/>
          </p:nvSpPr>
          <p:spPr>
            <a:xfrm>
              <a:off x="2715615" y="410390"/>
              <a:ext cx="688655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smtClean="0">
                  <a:latin typeface="Arial" panose="020B0604020202020204" pitchFamily="34" charset="0"/>
                  <a:cs typeface="Arial" panose="020B0604020202020204" pitchFamily="34" charset="0"/>
                </a:rPr>
                <a:t>Bộ phận nào điều khiển mọi hoạt động sống của tế bào?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405B558-94E1-425A-9247-8A297B051EAB}"/>
              </a:ext>
            </a:extLst>
          </p:cNvPr>
          <p:cNvGrpSpPr/>
          <p:nvPr/>
        </p:nvGrpSpPr>
        <p:grpSpPr>
          <a:xfrm>
            <a:off x="10716308" y="404582"/>
            <a:ext cx="1382320" cy="1097808"/>
            <a:chOff x="10401886" y="942536"/>
            <a:chExt cx="1139484" cy="11430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B34CCF5-47D1-4489-A581-C7859C569B06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BBFD5B3-5B8C-4602-A791-DDA960220A83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A2844EE-8D6F-46D2-828D-550913C86996}"/>
              </a:ext>
            </a:extLst>
          </p:cNvPr>
          <p:cNvGrpSpPr/>
          <p:nvPr/>
        </p:nvGrpSpPr>
        <p:grpSpPr>
          <a:xfrm>
            <a:off x="10716308" y="402535"/>
            <a:ext cx="1382320" cy="1097808"/>
            <a:chOff x="10401886" y="942536"/>
            <a:chExt cx="1139484" cy="1143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EC8CC1E-0CA8-467D-B9CA-241858F559FB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07CF1C0-1D47-455F-87C9-CA0C0F7DE8C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6E0B568-A3EF-4E8C-BF1A-D89A2F310EED}"/>
              </a:ext>
            </a:extLst>
          </p:cNvPr>
          <p:cNvGrpSpPr/>
          <p:nvPr/>
        </p:nvGrpSpPr>
        <p:grpSpPr>
          <a:xfrm>
            <a:off x="10719928" y="409691"/>
            <a:ext cx="1382320" cy="1097808"/>
            <a:chOff x="10401886" y="942536"/>
            <a:chExt cx="1139484" cy="11430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80295AC-2D70-4FD9-AB73-EC8AA6A5C4DD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DBBFCBB-5146-4733-AFCA-BA8A5B999FF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5ECD5F2-032E-492D-B02E-20A694E00507}"/>
              </a:ext>
            </a:extLst>
          </p:cNvPr>
          <p:cNvGrpSpPr/>
          <p:nvPr/>
        </p:nvGrpSpPr>
        <p:grpSpPr>
          <a:xfrm>
            <a:off x="10716308" y="409691"/>
            <a:ext cx="1382320" cy="1097808"/>
            <a:chOff x="10401886" y="942536"/>
            <a:chExt cx="1139484" cy="114300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18D19BE-981E-47ED-A607-A15F402F974F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432487C-D17E-4089-AE07-3B207878D787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3FAFD38-42AA-480E-BD81-CD4204030255}"/>
              </a:ext>
            </a:extLst>
          </p:cNvPr>
          <p:cNvGrpSpPr/>
          <p:nvPr/>
        </p:nvGrpSpPr>
        <p:grpSpPr>
          <a:xfrm>
            <a:off x="10712688" y="413433"/>
            <a:ext cx="1382320" cy="1097808"/>
            <a:chOff x="10401886" y="942536"/>
            <a:chExt cx="1139484" cy="11430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E653DAF-C519-4F4C-83D8-F0D485D55736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D566420-D0A5-464C-A886-B44BCBCEAA2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80AA4D9-E722-4A03-8EE3-F84A5DE3C906}"/>
              </a:ext>
            </a:extLst>
          </p:cNvPr>
          <p:cNvGrpSpPr/>
          <p:nvPr/>
        </p:nvGrpSpPr>
        <p:grpSpPr>
          <a:xfrm>
            <a:off x="10719928" y="397426"/>
            <a:ext cx="1382320" cy="1097808"/>
            <a:chOff x="10401886" y="942536"/>
            <a:chExt cx="1139484" cy="11430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0ACDE99-55B6-4AC3-8731-06DECAC58D5A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176149E-C26A-4369-9DC4-2BE86E8B2A8F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C86BC40-F4F2-41A2-B1B0-67DAEF348FDD}"/>
              </a:ext>
            </a:extLst>
          </p:cNvPr>
          <p:cNvGrpSpPr/>
          <p:nvPr/>
        </p:nvGrpSpPr>
        <p:grpSpPr>
          <a:xfrm>
            <a:off x="10719928" y="413433"/>
            <a:ext cx="1382320" cy="1097808"/>
            <a:chOff x="10401886" y="942536"/>
            <a:chExt cx="1139484" cy="1143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12C6FF4-5809-415B-AFB0-01CB3D6AD593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E0C3F3B-6EC5-4CB4-BD6A-269431EE3D44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BA2CADF-5A28-4ACF-981F-9881119D587E}"/>
              </a:ext>
            </a:extLst>
          </p:cNvPr>
          <p:cNvGrpSpPr/>
          <p:nvPr/>
        </p:nvGrpSpPr>
        <p:grpSpPr>
          <a:xfrm>
            <a:off x="10719928" y="411386"/>
            <a:ext cx="1382320" cy="1097808"/>
            <a:chOff x="10401886" y="942536"/>
            <a:chExt cx="1139484" cy="114300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EF28785-3815-46FC-ABE6-DD3A9A80B6D8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E8BCCA6-AC55-4224-BC79-0FDFF76EE264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629A72C-A239-4BBE-8E85-B588A29A30E6}"/>
              </a:ext>
            </a:extLst>
          </p:cNvPr>
          <p:cNvGrpSpPr/>
          <p:nvPr/>
        </p:nvGrpSpPr>
        <p:grpSpPr>
          <a:xfrm>
            <a:off x="10719927" y="418542"/>
            <a:ext cx="1382320" cy="1097808"/>
            <a:chOff x="10401885" y="942536"/>
            <a:chExt cx="1139484" cy="11430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BE3DFD8-FA89-4848-A8C4-9890A8CEC9D0}"/>
                </a:ext>
              </a:extLst>
            </p:cNvPr>
            <p:cNvSpPr/>
            <p:nvPr/>
          </p:nvSpPr>
          <p:spPr>
            <a:xfrm>
              <a:off x="10401885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F410BC7-81A2-4FB3-8978-4A4B0939D508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EEFF437-3FE4-4C44-BC19-CFB85E40CB35}"/>
              </a:ext>
            </a:extLst>
          </p:cNvPr>
          <p:cNvGrpSpPr/>
          <p:nvPr/>
        </p:nvGrpSpPr>
        <p:grpSpPr>
          <a:xfrm>
            <a:off x="10719928" y="397426"/>
            <a:ext cx="1382320" cy="1097808"/>
            <a:chOff x="10401886" y="942536"/>
            <a:chExt cx="1139484" cy="114300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E5E2EAB-2810-428B-A30E-59B73C066407}"/>
                </a:ext>
              </a:extLst>
            </p:cNvPr>
            <p:cNvSpPr/>
            <p:nvPr/>
          </p:nvSpPr>
          <p:spPr>
            <a:xfrm>
              <a:off x="10401886" y="942536"/>
              <a:ext cx="1139484" cy="1143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25BE8B8-8AD6-43A3-9B1A-5C1642A22A25}"/>
                </a:ext>
              </a:extLst>
            </p:cNvPr>
            <p:cNvSpPr/>
            <p:nvPr/>
          </p:nvSpPr>
          <p:spPr>
            <a:xfrm>
              <a:off x="10514428" y="1056836"/>
              <a:ext cx="914400" cy="9144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545005E-9C24-4A3C-83D6-E1DFE4260356}"/>
              </a:ext>
            </a:extLst>
          </p:cNvPr>
          <p:cNvGrpSpPr/>
          <p:nvPr/>
        </p:nvGrpSpPr>
        <p:grpSpPr>
          <a:xfrm>
            <a:off x="10528097" y="364096"/>
            <a:ext cx="1663903" cy="1229545"/>
            <a:chOff x="3423942" y="3972973"/>
            <a:chExt cx="1371600" cy="1280161"/>
          </a:xfrm>
        </p:grpSpPr>
        <p:sp>
          <p:nvSpPr>
            <p:cNvPr id="88" name="Rounded Rectangle 155">
              <a:extLst>
                <a:ext uri="{FF2B5EF4-FFF2-40B4-BE49-F238E27FC236}">
                  <a16:creationId xmlns:a16="http://schemas.microsoft.com/office/drawing/2014/main" id="{8DFB24A9-ACCC-45CC-9DAD-961934A410D9}"/>
                </a:ext>
              </a:extLst>
            </p:cNvPr>
            <p:cNvSpPr/>
            <p:nvPr/>
          </p:nvSpPr>
          <p:spPr>
            <a:xfrm>
              <a:off x="3423942" y="3972973"/>
              <a:ext cx="1371600" cy="128016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ounded Rectangle 156">
              <a:extLst>
                <a:ext uri="{FF2B5EF4-FFF2-40B4-BE49-F238E27FC236}">
                  <a16:creationId xmlns:a16="http://schemas.microsoft.com/office/drawing/2014/main" id="{E69D2341-FF1C-4C75-9D5F-C50C8CD15C8E}"/>
                </a:ext>
              </a:extLst>
            </p:cNvPr>
            <p:cNvSpPr/>
            <p:nvPr/>
          </p:nvSpPr>
          <p:spPr>
            <a:xfrm>
              <a:off x="3521243" y="4076467"/>
              <a:ext cx="1188720" cy="109728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STOP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683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7" y="1464540"/>
            <a:ext cx="8423564" cy="4977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2013064" y="789709"/>
            <a:ext cx="7601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TIẾT 3. MÔ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2473" y="457200"/>
            <a:ext cx="648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</a:rPr>
              <a:t>- - - - - - - - - - - - - - - - - - - - - - - - - - - - - - - - - - - - - - - - - - - -  - - - - - - -</a:t>
            </a:r>
            <a:endParaRPr lang="en-US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57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II. MÔ, CƠ QUAN, HỆ CƠ QUAN</a:t>
              </a:r>
              <a:endParaRPr lang="en-US" sz="2800" b="1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28" y="1492249"/>
            <a:ext cx="5535612" cy="4492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25999" y="3394075"/>
            <a:ext cx="5311775" cy="688975"/>
            <a:chOff x="720" y="1392"/>
            <a:chExt cx="4058" cy="480"/>
          </a:xfrm>
        </p:grpSpPr>
        <p:sp>
          <p:nvSpPr>
            <p:cNvPr id="22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4" name="AutoShape 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25999" y="2530475"/>
            <a:ext cx="5311775" cy="688975"/>
            <a:chOff x="720" y="1392"/>
            <a:chExt cx="4058" cy="480"/>
          </a:xfrm>
        </p:grpSpPr>
        <p:sp>
          <p:nvSpPr>
            <p:cNvPr id="18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0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12" name="Text Box 23"/>
          <p:cNvSpPr txBox="1">
            <a:spLocks noChangeArrowheads="1"/>
          </p:cNvSpPr>
          <p:nvPr/>
        </p:nvSpPr>
        <p:spPr bwMode="white">
          <a:xfrm>
            <a:off x="892724" y="2644775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solidFill>
                  <a:srgbClr val="FFFFFF"/>
                </a:solidFill>
                <a:cs typeface="Arial" charset="0"/>
              </a:rPr>
              <a:t>Mô, cơ quan, hệ cơ quan</a:t>
            </a:r>
            <a:endParaRPr lang="en-US" sz="24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white">
          <a:xfrm>
            <a:off x="903837" y="3502025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solidFill>
                  <a:srgbClr val="FFFFFF"/>
                </a:solidFill>
                <a:cs typeface="Arial" charset="0"/>
              </a:rPr>
              <a:t>Các loại mô</a:t>
            </a:r>
            <a:endParaRPr lang="en-US" sz="2400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Picture 13" descr="1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241849" y="3382963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1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230737" y="2525713"/>
            <a:ext cx="792162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2"/>
          <p:cNvSpPr txBox="1">
            <a:spLocks noChangeArrowheads="1"/>
          </p:cNvSpPr>
          <p:nvPr/>
        </p:nvSpPr>
        <p:spPr bwMode="white">
          <a:xfrm>
            <a:off x="551412" y="262255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white">
          <a:xfrm>
            <a:off x="564112" y="34813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7333" y="1860196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Nội dung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10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3560"/>
            <a:ext cx="10515600" cy="658457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Kiến thức cũ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50" y="649191"/>
            <a:ext cx="5919788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31" y="1923954"/>
            <a:ext cx="5661903" cy="447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11" y="1923955"/>
            <a:ext cx="4926841" cy="493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643951" y="1760562"/>
            <a:ext cx="2934269" cy="1705970"/>
          </a:xfrm>
          <a:prstGeom prst="wedgeRoundRectCallout">
            <a:avLst>
              <a:gd name="adj1" fmla="val 78237"/>
              <a:gd name="adj2" fmla="val -134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Vì sao tế bào là đơn vị cơ bản của sự sống 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709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25999" y="1452283"/>
            <a:ext cx="5311775" cy="688975"/>
            <a:chOff x="720" y="1392"/>
            <a:chExt cx="4058" cy="480"/>
          </a:xfrm>
        </p:grpSpPr>
        <p:sp>
          <p:nvSpPr>
            <p:cNvPr id="5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9" name="Text Box 23"/>
          <p:cNvSpPr txBox="1">
            <a:spLocks noChangeArrowheads="1"/>
          </p:cNvSpPr>
          <p:nvPr/>
        </p:nvSpPr>
        <p:spPr bwMode="white">
          <a:xfrm>
            <a:off x="892724" y="1566583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solidFill>
                  <a:srgbClr val="FFFFFF"/>
                </a:solidFill>
                <a:cs typeface="Arial" charset="0"/>
              </a:rPr>
              <a:t>Mô, cơ quan, hệ cơ quan</a:t>
            </a:r>
            <a:endParaRPr lang="en-US" sz="24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white">
          <a:xfrm>
            <a:off x="551412" y="154435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4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II. MÔ, CƠ QUAN, HỆ CƠ QUAN</a:t>
              </a:r>
              <a:endParaRPr lang="en-US" sz="2800" b="1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7" y="4337393"/>
            <a:ext cx="1549904" cy="1397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70" y="1473813"/>
            <a:ext cx="5113016" cy="5188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1912" y="2682126"/>
            <a:ext cx="4940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</a:t>
            </a:r>
            <a:r>
              <a:rPr lang="en-US" sz="2400" smtClean="0"/>
              <a:t>ập hợp các tế bào chuyên hóa, có cấu tạo giống nhau, đảm nhận chức năng nhất định gọi là mô.</a:t>
            </a:r>
            <a:endParaRPr lang="en-US" sz="2400"/>
          </a:p>
        </p:txBody>
      </p:sp>
      <p:sp>
        <p:nvSpPr>
          <p:cNvPr id="19" name="Rounded Rectangular Callout 18"/>
          <p:cNvSpPr/>
          <p:nvPr/>
        </p:nvSpPr>
        <p:spPr>
          <a:xfrm>
            <a:off x="1087994" y="2282884"/>
            <a:ext cx="4918364" cy="1785261"/>
          </a:xfrm>
          <a:prstGeom prst="wedgeRoundRectCallout">
            <a:avLst>
              <a:gd name="adj1" fmla="val -40275"/>
              <a:gd name="adj2" fmla="val 783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2400" smtClean="0">
                <a:solidFill>
                  <a:schemeClr val="bg1"/>
                </a:solidFill>
              </a:rPr>
              <a:t>Mô là gì?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90" y="2157936"/>
            <a:ext cx="4143375" cy="3114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2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386" y="1452283"/>
            <a:ext cx="6773862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25999" y="1452283"/>
            <a:ext cx="5311775" cy="688975"/>
            <a:chOff x="720" y="1392"/>
            <a:chExt cx="4058" cy="480"/>
          </a:xfrm>
        </p:grpSpPr>
        <p:sp>
          <p:nvSpPr>
            <p:cNvPr id="6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8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10" name="Text Box 23"/>
          <p:cNvSpPr txBox="1">
            <a:spLocks noChangeArrowheads="1"/>
          </p:cNvSpPr>
          <p:nvPr/>
        </p:nvSpPr>
        <p:spPr bwMode="white">
          <a:xfrm>
            <a:off x="892724" y="1566583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solidFill>
                  <a:srgbClr val="FFFFFF"/>
                </a:solidFill>
                <a:cs typeface="Arial" charset="0"/>
              </a:rPr>
              <a:t>Mô, cơ quan, hệ cơ quan</a:t>
            </a:r>
            <a:endParaRPr lang="en-US" sz="24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white">
          <a:xfrm>
            <a:off x="551412" y="154435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5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II. MÔ, CƠ QUAN, HỆ CƠ QUAN</a:t>
              </a:r>
              <a:endParaRPr lang="en-US" sz="2800" b="1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872836" y="2320119"/>
            <a:ext cx="3726460" cy="1785261"/>
          </a:xfrm>
          <a:prstGeom prst="wedgeRoundRectCallout">
            <a:avLst>
              <a:gd name="adj1" fmla="val -37778"/>
              <a:gd name="adj2" fmla="val 783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400" smtClean="0">
                <a:solidFill>
                  <a:schemeClr val="bg1"/>
                </a:solidFill>
              </a:rPr>
              <a:t>Cơ quan là gì và có vai trò như thế nào 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7" y="4337393"/>
            <a:ext cx="1549904" cy="1397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ular Callout 17"/>
          <p:cNvSpPr/>
          <p:nvPr/>
        </p:nvSpPr>
        <p:spPr>
          <a:xfrm>
            <a:off x="892724" y="2679831"/>
            <a:ext cx="3726460" cy="1785261"/>
          </a:xfrm>
          <a:prstGeom prst="wedgeRoundRectCallout">
            <a:avLst>
              <a:gd name="adj1" fmla="val -37778"/>
              <a:gd name="adj2" fmla="val 783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400" smtClean="0">
                <a:solidFill>
                  <a:schemeClr val="bg1"/>
                </a:solidFill>
              </a:rPr>
              <a:t>Hệ cơ quan là gì và có vai trò như thế nào trong cơ thể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36317" y="4719090"/>
            <a:ext cx="2927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Cơ quan là tập </a:t>
            </a:r>
            <a:r>
              <a:rPr lang="en-US" sz="2400">
                <a:latin typeface="Arial" pitchFamily="34" charset="0"/>
                <a:cs typeface="Arial" pitchFamily="34" charset="0"/>
              </a:rPr>
              <a:t>hợp các mô, có cùng chức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năng, cấu tạo nên các cơ quan trong cơ thể </a:t>
            </a:r>
            <a:endParaRPr lang="en-US" sz="2400">
              <a:latin typeface="Arial" pitchFamily="34" charset="0"/>
              <a:cs typeface="Arial" pitchFamily="34" charset="0"/>
            </a:endParaRPr>
          </a:p>
          <a:p>
            <a:endParaRPr lang="en-US" sz="2400"/>
          </a:p>
        </p:txBody>
      </p:sp>
      <p:sp>
        <p:nvSpPr>
          <p:cNvPr id="20" name="TextBox 19"/>
          <p:cNvSpPr txBox="1"/>
          <p:nvPr/>
        </p:nvSpPr>
        <p:spPr>
          <a:xfrm>
            <a:off x="6384170" y="1017873"/>
            <a:ext cx="29275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Hệ cơ quan là tập </a:t>
            </a:r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hợp các cơ quan khác nhau có cùng một hệ </a:t>
            </a:r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thống, cấu tạo nên các bộ phận trong cơ thể</a:t>
            </a:r>
            <a:endParaRPr lang="en-US" sz="2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9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4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92037"/>
            <a:ext cx="10446327" cy="423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25999" y="1452283"/>
            <a:ext cx="5311775" cy="688975"/>
            <a:chOff x="720" y="1392"/>
            <a:chExt cx="4058" cy="480"/>
          </a:xfrm>
        </p:grpSpPr>
        <p:sp>
          <p:nvSpPr>
            <p:cNvPr id="6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8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10" name="Text Box 23"/>
          <p:cNvSpPr txBox="1">
            <a:spLocks noChangeArrowheads="1"/>
          </p:cNvSpPr>
          <p:nvPr/>
        </p:nvSpPr>
        <p:spPr bwMode="white">
          <a:xfrm>
            <a:off x="892724" y="1566583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solidFill>
                  <a:srgbClr val="FFFFFF"/>
                </a:solidFill>
                <a:cs typeface="Arial" charset="0"/>
              </a:rPr>
              <a:t>Mô, cơ quan, hệ cơ quan</a:t>
            </a:r>
            <a:endParaRPr lang="en-US" sz="24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white">
          <a:xfrm>
            <a:off x="551412" y="154435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5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MÔ, CƠ QUAN, HỆ CƠ QUAN</a:t>
              </a:r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857" y="5250874"/>
            <a:ext cx="1260143" cy="164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95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25999" y="1329451"/>
            <a:ext cx="5311775" cy="688975"/>
            <a:chOff x="720" y="1392"/>
            <a:chExt cx="4058" cy="480"/>
          </a:xfrm>
        </p:grpSpPr>
        <p:sp>
          <p:nvSpPr>
            <p:cNvPr id="5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9" name="Text Box 23"/>
          <p:cNvSpPr txBox="1">
            <a:spLocks noChangeArrowheads="1"/>
          </p:cNvSpPr>
          <p:nvPr/>
        </p:nvSpPr>
        <p:spPr bwMode="white">
          <a:xfrm>
            <a:off x="892724" y="1443751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solidFill>
                  <a:srgbClr val="FFFFFF"/>
                </a:solidFill>
                <a:cs typeface="Arial" charset="0"/>
              </a:rPr>
              <a:t>Mô, cơ quan, hệ cơ quan</a:t>
            </a:r>
            <a:endParaRPr lang="en-US" sz="24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white">
          <a:xfrm>
            <a:off x="551412" y="1421526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4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MÔ, CƠ QUAN, HỆ CƠ QUAN</a:t>
              </a:r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407549"/>
              </p:ext>
            </p:extLst>
          </p:nvPr>
        </p:nvGraphicFramePr>
        <p:xfrm>
          <a:off x="1105468" y="2153288"/>
          <a:ext cx="10628686" cy="41505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55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2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5664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400" baseline="0" smtClean="0">
                          <a:latin typeface="Arial" pitchFamily="34" charset="0"/>
                          <a:cs typeface="Arial" pitchFamily="34" charset="0"/>
                        </a:rPr>
                        <a:t> cấp độ tổ chức</a:t>
                      </a:r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pitchFamily="34" charset="0"/>
                          <a:cs typeface="Arial" pitchFamily="34" charset="0"/>
                        </a:rPr>
                        <a:t>Cấu tạo</a:t>
                      </a:r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419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itchFamily="34" charset="0"/>
                          <a:cs typeface="Arial" pitchFamily="34" charset="0"/>
                        </a:rPr>
                        <a:t>Mô</a:t>
                      </a:r>
                      <a:r>
                        <a:rPr lang="en-US" sz="2400" baseline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pitchFamily="34" charset="0"/>
                          <a:cs typeface="Arial" pitchFamily="34" charset="0"/>
                        </a:rPr>
                        <a:t>Tập hợp</a:t>
                      </a:r>
                      <a:r>
                        <a:rPr lang="en-US" sz="2400" baseline="0" smtClean="0">
                          <a:latin typeface="Arial" pitchFamily="34" charset="0"/>
                          <a:cs typeface="Arial" pitchFamily="34" charset="0"/>
                        </a:rPr>
                        <a:t> các </a:t>
                      </a:r>
                      <a:r>
                        <a:rPr lang="en-US" sz="2400" baseline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tế bào </a:t>
                      </a:r>
                      <a:r>
                        <a:rPr lang="en-US" sz="2400" baseline="0" smtClean="0">
                          <a:latin typeface="Arial" pitchFamily="34" charset="0"/>
                          <a:cs typeface="Arial" pitchFamily="34" charset="0"/>
                        </a:rPr>
                        <a:t>chuyên hóa, có cấu tạo </a:t>
                      </a:r>
                      <a:r>
                        <a:rPr lang="en-US" sz="2400" baseline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giống nhau</a:t>
                      </a:r>
                      <a:r>
                        <a:rPr lang="en-US" sz="2400" baseline="0" smtClean="0">
                          <a:latin typeface="Arial" pitchFamily="34" charset="0"/>
                          <a:cs typeface="Arial" pitchFamily="34" charset="0"/>
                        </a:rPr>
                        <a:t>, cùng đảm nhận </a:t>
                      </a:r>
                      <a:r>
                        <a:rPr lang="en-US" sz="2400" baseline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chức năng </a:t>
                      </a:r>
                      <a:r>
                        <a:rPr lang="en-US" sz="2400" baseline="0" smtClean="0">
                          <a:latin typeface="Arial" pitchFamily="34" charset="0"/>
                          <a:cs typeface="Arial" pitchFamily="34" charset="0"/>
                        </a:rPr>
                        <a:t>chung</a:t>
                      </a:r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773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itchFamily="34" charset="0"/>
                          <a:cs typeface="Arial" pitchFamily="34" charset="0"/>
                        </a:rPr>
                        <a:t>Cơ</a:t>
                      </a:r>
                      <a:r>
                        <a:rPr lang="en-US" sz="2400" baseline="0" smtClean="0">
                          <a:latin typeface="Arial" pitchFamily="34" charset="0"/>
                          <a:cs typeface="Arial" pitchFamily="34" charset="0"/>
                        </a:rPr>
                        <a:t> quan</a:t>
                      </a:r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pitchFamily="34" charset="0"/>
                          <a:cs typeface="Arial" pitchFamily="34" charset="0"/>
                        </a:rPr>
                        <a:t>Tập hợp</a:t>
                      </a:r>
                      <a:r>
                        <a:rPr lang="en-US" sz="2400" baseline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400" baseline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mô</a:t>
                      </a:r>
                      <a:r>
                        <a:rPr lang="en-US" sz="2400" baseline="0" smtClean="0">
                          <a:latin typeface="Arial" pitchFamily="34" charset="0"/>
                          <a:cs typeface="Arial" pitchFamily="34" charset="0"/>
                        </a:rPr>
                        <a:t> có cùng chức năng</a:t>
                      </a:r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5536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itchFamily="34" charset="0"/>
                          <a:cs typeface="Arial" pitchFamily="34" charset="0"/>
                        </a:rPr>
                        <a:t>Hệ cơ</a:t>
                      </a:r>
                      <a:r>
                        <a:rPr lang="en-US" sz="2400" baseline="0" smtClean="0">
                          <a:latin typeface="Arial" pitchFamily="34" charset="0"/>
                          <a:cs typeface="Arial" pitchFamily="34" charset="0"/>
                        </a:rPr>
                        <a:t> quan</a:t>
                      </a:r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pitchFamily="34" charset="0"/>
                          <a:cs typeface="Arial" pitchFamily="34" charset="0"/>
                        </a:rPr>
                        <a:t>Tập hợp</a:t>
                      </a:r>
                      <a:r>
                        <a:rPr lang="en-US" sz="2400" baseline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các cơ quan </a:t>
                      </a:r>
                      <a:r>
                        <a:rPr lang="en-US" sz="2400" baseline="0" smtClean="0">
                          <a:latin typeface="Arial" pitchFamily="34" charset="0"/>
                          <a:cs typeface="Arial" pitchFamily="34" charset="0"/>
                        </a:rPr>
                        <a:t>khác nhau có cùng chức năng</a:t>
                      </a:r>
                      <a:endParaRPr lang="en-US" sz="240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138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Cơ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thể </a:t>
                      </a:r>
                      <a:endParaRPr lang="en-US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Tập hợp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các hệ cơ quan</a:t>
                      </a:r>
                      <a:endParaRPr lang="en-US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857" y="5670791"/>
            <a:ext cx="1260143" cy="118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17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39089" y="1385283"/>
            <a:ext cx="5311775" cy="688975"/>
            <a:chOff x="720" y="1392"/>
            <a:chExt cx="4058" cy="480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" name="AutoShape 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9" name="Text Box 24"/>
          <p:cNvSpPr txBox="1">
            <a:spLocks noChangeArrowheads="1"/>
          </p:cNvSpPr>
          <p:nvPr/>
        </p:nvSpPr>
        <p:spPr bwMode="white">
          <a:xfrm>
            <a:off x="916927" y="1493233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solidFill>
                  <a:srgbClr val="FFFFFF"/>
                </a:solidFill>
                <a:cs typeface="Arial" charset="0"/>
              </a:rPr>
              <a:t>Các loại mô</a:t>
            </a:r>
            <a:endParaRPr lang="en-US" sz="2400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" name="Picture 9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254939" y="1374171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3"/>
          <p:cNvSpPr txBox="1">
            <a:spLocks noChangeArrowheads="1"/>
          </p:cNvSpPr>
          <p:nvPr/>
        </p:nvSpPr>
        <p:spPr bwMode="white">
          <a:xfrm>
            <a:off x="577202" y="1472596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5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MÔ, CƠ QUAN, HỆ CƠ QUAN</a:t>
              </a:r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882910" y="5088044"/>
            <a:ext cx="5073650" cy="503238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gray">
          <a:xfrm>
            <a:off x="882910" y="4249844"/>
            <a:ext cx="5073650" cy="503238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882910" y="3411644"/>
            <a:ext cx="5073650" cy="503238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gray">
          <a:xfrm>
            <a:off x="882910" y="2571857"/>
            <a:ext cx="5073650" cy="503237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803535" y="2554394"/>
            <a:ext cx="523875" cy="527050"/>
            <a:chOff x="720" y="1488"/>
            <a:chExt cx="806" cy="808"/>
          </a:xfrm>
        </p:grpSpPr>
        <p:sp>
          <p:nvSpPr>
            <p:cNvPr id="38" name="Oval 37"/>
            <p:cNvSpPr>
              <a:spLocks noChangeArrowheads="1"/>
            </p:cNvSpPr>
            <p:nvPr/>
          </p:nvSpPr>
          <p:spPr bwMode="gray">
            <a:xfrm>
              <a:off x="720" y="1490"/>
              <a:ext cx="806" cy="80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39" name="Picture 38" descr="dro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21" y="1488"/>
              <a:ext cx="800" cy="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 Box 10"/>
          <p:cNvSpPr txBox="1">
            <a:spLocks noChangeArrowheads="1"/>
          </p:cNvSpPr>
          <p:nvPr/>
        </p:nvSpPr>
        <p:spPr bwMode="gray">
          <a:xfrm>
            <a:off x="625727" y="2554394"/>
            <a:ext cx="8427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i="1" smtClean="0">
                <a:solidFill>
                  <a:srgbClr val="FFFFFF"/>
                </a:solidFill>
                <a:cs typeface="Arial" charset="0"/>
              </a:rPr>
              <a:t>2.1</a:t>
            </a:r>
            <a:endParaRPr lang="en-US" sz="2400" b="1" i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803535" y="3394187"/>
            <a:ext cx="523875" cy="527051"/>
            <a:chOff x="1188" y="1705"/>
            <a:chExt cx="330" cy="332"/>
          </a:xfrm>
        </p:grpSpPr>
        <p:sp>
          <p:nvSpPr>
            <p:cNvPr id="36" name="Oval 35"/>
            <p:cNvSpPr>
              <a:spLocks noChangeArrowheads="1"/>
            </p:cNvSpPr>
            <p:nvPr/>
          </p:nvSpPr>
          <p:spPr bwMode="gray">
            <a:xfrm>
              <a:off x="1188" y="1706"/>
              <a:ext cx="330" cy="3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37" name="Picture 36" descr="dro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90" y="1705"/>
              <a:ext cx="328" cy="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 Box 14"/>
          <p:cNvSpPr txBox="1">
            <a:spLocks noChangeArrowheads="1"/>
          </p:cNvSpPr>
          <p:nvPr/>
        </p:nvSpPr>
        <p:spPr bwMode="gray">
          <a:xfrm>
            <a:off x="481896" y="3394187"/>
            <a:ext cx="11703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i="1" smtClean="0">
                <a:solidFill>
                  <a:srgbClr val="FFFFFF"/>
                </a:solidFill>
                <a:cs typeface="Arial" charset="0"/>
              </a:rPr>
              <a:t>2.2</a:t>
            </a:r>
            <a:endParaRPr lang="en-US" sz="2400" b="1" i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803535" y="4232389"/>
            <a:ext cx="523875" cy="527051"/>
            <a:chOff x="1188" y="2112"/>
            <a:chExt cx="330" cy="332"/>
          </a:xfrm>
        </p:grpSpPr>
        <p:sp>
          <p:nvSpPr>
            <p:cNvPr id="34" name="Oval 33"/>
            <p:cNvSpPr>
              <a:spLocks noChangeArrowheads="1"/>
            </p:cNvSpPr>
            <p:nvPr/>
          </p:nvSpPr>
          <p:spPr bwMode="gray">
            <a:xfrm>
              <a:off x="1188" y="2113"/>
              <a:ext cx="330" cy="331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35" name="Picture 34" descr="dro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90" y="2112"/>
              <a:ext cx="328" cy="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18"/>
          <p:cNvSpPr txBox="1">
            <a:spLocks noChangeArrowheads="1"/>
          </p:cNvSpPr>
          <p:nvPr/>
        </p:nvSpPr>
        <p:spPr bwMode="gray">
          <a:xfrm>
            <a:off x="649744" y="4232389"/>
            <a:ext cx="7947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i="1" smtClean="0">
                <a:solidFill>
                  <a:srgbClr val="FFFFFF"/>
                </a:solidFill>
                <a:cs typeface="Arial" charset="0"/>
              </a:rPr>
              <a:t>2.3</a:t>
            </a:r>
            <a:endParaRPr lang="en-US" sz="2400" b="1" i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803535" y="5070589"/>
            <a:ext cx="523875" cy="527051"/>
            <a:chOff x="1188" y="2532"/>
            <a:chExt cx="330" cy="332"/>
          </a:xfrm>
        </p:grpSpPr>
        <p:sp>
          <p:nvSpPr>
            <p:cNvPr id="32" name="Oval 31"/>
            <p:cNvSpPr>
              <a:spLocks noChangeArrowheads="1"/>
            </p:cNvSpPr>
            <p:nvPr/>
          </p:nvSpPr>
          <p:spPr bwMode="gray">
            <a:xfrm>
              <a:off x="1188" y="2533"/>
              <a:ext cx="330" cy="331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33" name="Picture 32" descr="dro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90" y="2532"/>
              <a:ext cx="328" cy="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 Box 22"/>
          <p:cNvSpPr txBox="1">
            <a:spLocks noChangeArrowheads="1"/>
          </p:cNvSpPr>
          <p:nvPr/>
        </p:nvSpPr>
        <p:spPr bwMode="gray">
          <a:xfrm>
            <a:off x="674702" y="5088044"/>
            <a:ext cx="8026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i="1" smtClean="0">
                <a:solidFill>
                  <a:srgbClr val="FFFFFF"/>
                </a:solidFill>
                <a:cs typeface="Arial" charset="0"/>
              </a:rPr>
              <a:t>2.4</a:t>
            </a:r>
            <a:endParaRPr lang="en-US" sz="2400" b="1" i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gray">
          <a:xfrm>
            <a:off x="1378210" y="2592494"/>
            <a:ext cx="43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cs typeface="Arial" charset="0"/>
              </a:rPr>
              <a:t>Mô biểu bì    </a:t>
            </a:r>
            <a:endParaRPr lang="en-US" sz="2400" b="1">
              <a:cs typeface="Arial" charset="0"/>
            </a:endParaRPr>
          </a:p>
        </p:txBody>
      </p:sp>
      <p:sp>
        <p:nvSpPr>
          <p:cNvPr id="29" name="Text Box 24"/>
          <p:cNvSpPr txBox="1">
            <a:spLocks noChangeArrowheads="1"/>
          </p:cNvSpPr>
          <p:nvPr/>
        </p:nvSpPr>
        <p:spPr bwMode="gray">
          <a:xfrm>
            <a:off x="1378210" y="3432282"/>
            <a:ext cx="43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cs typeface="Arial" charset="0"/>
              </a:rPr>
              <a:t>Mô liên kết</a:t>
            </a:r>
            <a:endParaRPr lang="en-US" sz="2400" b="1">
              <a:cs typeface="Arial" charset="0"/>
            </a:endParaRPr>
          </a:p>
        </p:txBody>
      </p:sp>
      <p:sp>
        <p:nvSpPr>
          <p:cNvPr id="30" name="Text Box 25"/>
          <p:cNvSpPr txBox="1">
            <a:spLocks noChangeArrowheads="1"/>
          </p:cNvSpPr>
          <p:nvPr/>
        </p:nvSpPr>
        <p:spPr bwMode="gray">
          <a:xfrm>
            <a:off x="1378210" y="4270482"/>
            <a:ext cx="43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cs typeface="Arial" charset="0"/>
              </a:rPr>
              <a:t>Mô cơ</a:t>
            </a:r>
            <a:endParaRPr lang="en-US" sz="2400" b="1">
              <a:cs typeface="Arial" charset="0"/>
            </a:endParaRPr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gray">
          <a:xfrm>
            <a:off x="1378210" y="5110269"/>
            <a:ext cx="43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cs typeface="Arial" charset="0"/>
              </a:rPr>
              <a:t>Mô thần kinh</a:t>
            </a:r>
            <a:endParaRPr lang="en-US" sz="2400" b="1"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27" y="2074258"/>
            <a:ext cx="5595581" cy="3971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4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/>
      <p:bldP spid="23" grpId="0"/>
      <p:bldP spid="25" grpId="0"/>
      <p:bldP spid="27" grpId="0"/>
      <p:bldP spid="28" grpId="0"/>
      <p:bldP spid="29" grpId="0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70849" y="1098675"/>
            <a:ext cx="5311775" cy="688975"/>
            <a:chOff x="720" y="1392"/>
            <a:chExt cx="4058" cy="480"/>
          </a:xfrm>
        </p:grpSpPr>
        <p:sp>
          <p:nvSpPr>
            <p:cNvPr id="9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1" name="AutoShape 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13" name="Text Box 24"/>
          <p:cNvSpPr txBox="1">
            <a:spLocks noChangeArrowheads="1"/>
          </p:cNvSpPr>
          <p:nvPr/>
        </p:nvSpPr>
        <p:spPr bwMode="white">
          <a:xfrm>
            <a:off x="848687" y="1206625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solidFill>
                  <a:srgbClr val="FFFFFF"/>
                </a:solidFill>
                <a:cs typeface="Arial" charset="0"/>
              </a:rPr>
              <a:t>Các loại mô</a:t>
            </a:r>
            <a:endParaRPr lang="en-US" sz="2400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Picture 13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86699" y="1087563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3"/>
          <p:cNvSpPr txBox="1">
            <a:spLocks noChangeArrowheads="1"/>
          </p:cNvSpPr>
          <p:nvPr/>
        </p:nvSpPr>
        <p:spPr bwMode="white">
          <a:xfrm>
            <a:off x="508962" y="11859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9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MÔ, CƠ QUAN, HỆ CƠ QUAN</a:t>
              </a:r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AutoShape 5"/>
          <p:cNvSpPr>
            <a:spLocks noChangeArrowheads="1"/>
          </p:cNvSpPr>
          <p:nvPr/>
        </p:nvSpPr>
        <p:spPr bwMode="gray">
          <a:xfrm>
            <a:off x="882910" y="1875809"/>
            <a:ext cx="2911168" cy="503237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803535" y="1858346"/>
            <a:ext cx="523875" cy="527050"/>
            <a:chOff x="720" y="1488"/>
            <a:chExt cx="806" cy="808"/>
          </a:xfrm>
        </p:grpSpPr>
        <p:sp>
          <p:nvSpPr>
            <p:cNvPr id="22" name="Oval 21"/>
            <p:cNvSpPr>
              <a:spLocks noChangeArrowheads="1"/>
            </p:cNvSpPr>
            <p:nvPr/>
          </p:nvSpPr>
          <p:spPr bwMode="gray">
            <a:xfrm>
              <a:off x="720" y="1490"/>
              <a:ext cx="806" cy="80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23" name="Picture 22" descr="dro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21" y="1488"/>
              <a:ext cx="800" cy="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 Box 10"/>
          <p:cNvSpPr txBox="1">
            <a:spLocks noChangeArrowheads="1"/>
          </p:cNvSpPr>
          <p:nvPr/>
        </p:nvSpPr>
        <p:spPr bwMode="gray">
          <a:xfrm>
            <a:off x="625727" y="1858346"/>
            <a:ext cx="8427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i="1" smtClean="0">
                <a:solidFill>
                  <a:srgbClr val="FFFFFF"/>
                </a:solidFill>
                <a:cs typeface="Arial" charset="0"/>
              </a:rPr>
              <a:t>2.1</a:t>
            </a:r>
            <a:endParaRPr lang="en-US" sz="2400" b="1" i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gray">
          <a:xfrm>
            <a:off x="1378210" y="1896446"/>
            <a:ext cx="43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cs typeface="Arial" charset="0"/>
              </a:rPr>
              <a:t>Mô biểu bì    </a:t>
            </a:r>
            <a:endParaRPr lang="en-US" sz="2400" b="1">
              <a:cs typeface="Arial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7" y="4337393"/>
            <a:ext cx="1549904" cy="1397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892723" y="2679831"/>
            <a:ext cx="3952231" cy="1414497"/>
          </a:xfrm>
          <a:prstGeom prst="wedgeRoundRectCallout">
            <a:avLst>
              <a:gd name="adj1" fmla="val -37778"/>
              <a:gd name="adj2" fmla="val 783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400"/>
              <a:t>Quan </a:t>
            </a:r>
            <a:r>
              <a:rPr lang="en-US" sz="2400" smtClean="0"/>
              <a:t>sát hình bên hoặc H4.1 sgk, </a:t>
            </a:r>
            <a:r>
              <a:rPr lang="en-US" sz="2400"/>
              <a:t>em có nhận xét gì về sự sắp xếp các TB ở mô biểu bì</a:t>
            </a:r>
            <a:r>
              <a:rPr lang="en-US" sz="2400" smtClean="0"/>
              <a:t>?</a:t>
            </a:r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1286610" y="2789344"/>
            <a:ext cx="3839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Chức năng: Bảo vệ, hấp thụ và tiết</a:t>
            </a:r>
            <a:endParaRPr lang="en-US" sz="280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5" y="2671880"/>
            <a:ext cx="126206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010" y="1563231"/>
            <a:ext cx="5785348" cy="474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9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0849" y="1098675"/>
            <a:ext cx="5311775" cy="688975"/>
            <a:chOff x="720" y="1392"/>
            <a:chExt cx="4058" cy="480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" name="AutoShape 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9" name="Text Box 24"/>
          <p:cNvSpPr txBox="1">
            <a:spLocks noChangeArrowheads="1"/>
          </p:cNvSpPr>
          <p:nvPr/>
        </p:nvSpPr>
        <p:spPr bwMode="white">
          <a:xfrm>
            <a:off x="848687" y="1206625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solidFill>
                  <a:srgbClr val="FFFFFF"/>
                </a:solidFill>
                <a:cs typeface="Arial" charset="0"/>
              </a:rPr>
              <a:t>Các loại mô</a:t>
            </a:r>
            <a:endParaRPr lang="en-US" sz="2400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" name="Picture 9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86699" y="1087563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3"/>
          <p:cNvSpPr txBox="1">
            <a:spLocks noChangeArrowheads="1"/>
          </p:cNvSpPr>
          <p:nvPr/>
        </p:nvSpPr>
        <p:spPr bwMode="white">
          <a:xfrm>
            <a:off x="508962" y="11859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5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MÔ, CƠ QUAN, HỆ CƠ QUAN</a:t>
              </a:r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AutoShape 4"/>
          <p:cNvSpPr>
            <a:spLocks noChangeArrowheads="1"/>
          </p:cNvSpPr>
          <p:nvPr/>
        </p:nvSpPr>
        <p:spPr bwMode="gray">
          <a:xfrm>
            <a:off x="771863" y="2061039"/>
            <a:ext cx="4373343" cy="503238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92488" y="2043582"/>
            <a:ext cx="523875" cy="527051"/>
            <a:chOff x="1188" y="1705"/>
            <a:chExt cx="330" cy="332"/>
          </a:xfrm>
        </p:grpSpPr>
        <p:sp>
          <p:nvSpPr>
            <p:cNvPr id="18" name="Oval 17"/>
            <p:cNvSpPr>
              <a:spLocks noChangeArrowheads="1"/>
            </p:cNvSpPr>
            <p:nvPr/>
          </p:nvSpPr>
          <p:spPr bwMode="gray">
            <a:xfrm>
              <a:off x="1188" y="1706"/>
              <a:ext cx="330" cy="3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19" name="Picture 18" descr="dro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90" y="1705"/>
              <a:ext cx="328" cy="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14"/>
          <p:cNvSpPr txBox="1">
            <a:spLocks noChangeArrowheads="1"/>
          </p:cNvSpPr>
          <p:nvPr/>
        </p:nvSpPr>
        <p:spPr bwMode="gray">
          <a:xfrm>
            <a:off x="370849" y="2043582"/>
            <a:ext cx="11703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i="1" smtClean="0">
                <a:solidFill>
                  <a:srgbClr val="FFFFFF"/>
                </a:solidFill>
                <a:cs typeface="Arial" charset="0"/>
              </a:rPr>
              <a:t>2.2</a:t>
            </a:r>
            <a:endParaRPr lang="en-US" sz="2400" b="1" i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gray">
          <a:xfrm>
            <a:off x="1267163" y="2081677"/>
            <a:ext cx="43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cs typeface="Arial" charset="0"/>
              </a:rPr>
              <a:t>Mô liên kết</a:t>
            </a:r>
            <a:endParaRPr lang="en-US" sz="2400" b="1"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23" y="1787650"/>
            <a:ext cx="5943600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7" y="4337393"/>
            <a:ext cx="1549904" cy="1397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892723" y="2679831"/>
            <a:ext cx="3952231" cy="1414497"/>
          </a:xfrm>
          <a:prstGeom prst="wedgeRoundRectCallout">
            <a:avLst>
              <a:gd name="adj1" fmla="val -37778"/>
              <a:gd name="adj2" fmla="val 783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400">
                <a:cs typeface="Arial" charset="0"/>
              </a:rPr>
              <a:t>Máu (gồm huyết tương và các tế bào máu) thuộc loại mô gì? Vì sao máu được xếp vào loại mô </a:t>
            </a:r>
            <a:r>
              <a:rPr lang="en-US" sz="2400" smtClean="0">
                <a:cs typeface="Arial" charset="0"/>
              </a:rPr>
              <a:t>đó</a:t>
            </a:r>
            <a:r>
              <a:rPr lang="en-US" sz="2400" smtClean="0"/>
              <a:t>?</a:t>
            </a:r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1256758" y="2850899"/>
            <a:ext cx="4624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Chức năng: Nâng đỡ, liên kết các cơ quan,vận chuyển các chất</a:t>
            </a:r>
            <a:endParaRPr lang="en-US" sz="240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5" y="2671880"/>
            <a:ext cx="126206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92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0849" y="1098675"/>
            <a:ext cx="5311775" cy="688975"/>
            <a:chOff x="720" y="1392"/>
            <a:chExt cx="4058" cy="480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" name="AutoShape 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9" name="Text Box 24"/>
          <p:cNvSpPr txBox="1">
            <a:spLocks noChangeArrowheads="1"/>
          </p:cNvSpPr>
          <p:nvPr/>
        </p:nvSpPr>
        <p:spPr bwMode="white">
          <a:xfrm>
            <a:off x="848687" y="1206625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solidFill>
                  <a:srgbClr val="FFFFFF"/>
                </a:solidFill>
                <a:cs typeface="Arial" charset="0"/>
              </a:rPr>
              <a:t>Các loại mô</a:t>
            </a:r>
            <a:endParaRPr lang="en-US" sz="2400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" name="Picture 9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86699" y="1087563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3"/>
          <p:cNvSpPr txBox="1">
            <a:spLocks noChangeArrowheads="1"/>
          </p:cNvSpPr>
          <p:nvPr/>
        </p:nvSpPr>
        <p:spPr bwMode="white">
          <a:xfrm>
            <a:off x="508962" y="11859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5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MÔ, CƠ QUAN, HỆ CƠ QUAN</a:t>
              </a:r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utoShape 3"/>
          <p:cNvSpPr>
            <a:spLocks noChangeArrowheads="1"/>
          </p:cNvSpPr>
          <p:nvPr/>
        </p:nvSpPr>
        <p:spPr bwMode="gray">
          <a:xfrm>
            <a:off x="570172" y="1922462"/>
            <a:ext cx="4534091" cy="503238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490797" y="1905007"/>
            <a:ext cx="523875" cy="527051"/>
            <a:chOff x="1188" y="2112"/>
            <a:chExt cx="330" cy="332"/>
          </a:xfrm>
        </p:grpSpPr>
        <p:sp>
          <p:nvSpPr>
            <p:cNvPr id="19" name="Oval 18"/>
            <p:cNvSpPr>
              <a:spLocks noChangeArrowheads="1"/>
            </p:cNvSpPr>
            <p:nvPr/>
          </p:nvSpPr>
          <p:spPr bwMode="gray">
            <a:xfrm>
              <a:off x="1188" y="2113"/>
              <a:ext cx="330" cy="331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20" name="Picture 19" descr="dro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90" y="2112"/>
              <a:ext cx="328" cy="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 Box 18"/>
          <p:cNvSpPr txBox="1">
            <a:spLocks noChangeArrowheads="1"/>
          </p:cNvSpPr>
          <p:nvPr/>
        </p:nvSpPr>
        <p:spPr bwMode="gray">
          <a:xfrm>
            <a:off x="337006" y="1905007"/>
            <a:ext cx="7947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i="1" smtClean="0">
                <a:solidFill>
                  <a:srgbClr val="FFFFFF"/>
                </a:solidFill>
                <a:cs typeface="Arial" charset="0"/>
              </a:rPr>
              <a:t>2.3</a:t>
            </a:r>
            <a:endParaRPr lang="en-US" sz="2400" b="1" i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gray">
          <a:xfrm>
            <a:off x="1065472" y="1943100"/>
            <a:ext cx="43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cs typeface="Arial" charset="0"/>
              </a:rPr>
              <a:t>Mô cơ</a:t>
            </a:r>
            <a:endParaRPr lang="en-US" sz="2400" b="1">
              <a:cs typeface="Arial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5" y="4337393"/>
            <a:ext cx="1549904" cy="1397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ular Callout 28"/>
          <p:cNvSpPr/>
          <p:nvPr/>
        </p:nvSpPr>
        <p:spPr>
          <a:xfrm>
            <a:off x="699462" y="2679831"/>
            <a:ext cx="4789901" cy="1657562"/>
          </a:xfrm>
          <a:prstGeom prst="wedgeRoundRectCallout">
            <a:avLst>
              <a:gd name="adj1" fmla="val -37778"/>
              <a:gd name="adj2" fmla="val 783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Hình dạng, cấu tạo Tb cơ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trơn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+ Tb cơ tim và Tb cơ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giống nhau và khác nhau chỗ nào?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86610" y="2789344"/>
            <a:ext cx="3839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Chức năng: co, dãn, tạo nên sự vận động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5" y="2671880"/>
            <a:ext cx="126206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81" y="1947988"/>
            <a:ext cx="6170176" cy="450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66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0849" y="1098675"/>
            <a:ext cx="5311775" cy="688975"/>
            <a:chOff x="720" y="1392"/>
            <a:chExt cx="4058" cy="480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" name="AutoShape 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9" name="Text Box 24"/>
          <p:cNvSpPr txBox="1">
            <a:spLocks noChangeArrowheads="1"/>
          </p:cNvSpPr>
          <p:nvPr/>
        </p:nvSpPr>
        <p:spPr bwMode="white">
          <a:xfrm>
            <a:off x="848687" y="1206625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solidFill>
                  <a:srgbClr val="FFFFFF"/>
                </a:solidFill>
                <a:cs typeface="Arial" charset="0"/>
              </a:rPr>
              <a:t>Các loại mô</a:t>
            </a:r>
            <a:endParaRPr lang="en-US" sz="2400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" name="Picture 9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86699" y="1087563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3"/>
          <p:cNvSpPr txBox="1">
            <a:spLocks noChangeArrowheads="1"/>
          </p:cNvSpPr>
          <p:nvPr/>
        </p:nvSpPr>
        <p:spPr bwMode="white">
          <a:xfrm>
            <a:off x="508962" y="11859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5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II. MÔ, CƠ QUAN, HỆ CƠ QUAN</a:t>
              </a:r>
              <a:endParaRPr lang="en-US" sz="2800" b="1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570172" y="1901498"/>
            <a:ext cx="5073650" cy="503238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90797" y="1884043"/>
            <a:ext cx="523875" cy="527051"/>
            <a:chOff x="1188" y="2532"/>
            <a:chExt cx="330" cy="332"/>
          </a:xfrm>
        </p:grpSpPr>
        <p:sp>
          <p:nvSpPr>
            <p:cNvPr id="18" name="Oval 17"/>
            <p:cNvSpPr>
              <a:spLocks noChangeArrowheads="1"/>
            </p:cNvSpPr>
            <p:nvPr/>
          </p:nvSpPr>
          <p:spPr bwMode="gray">
            <a:xfrm>
              <a:off x="1188" y="2533"/>
              <a:ext cx="330" cy="331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19" name="Picture 18" descr="dro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90" y="2532"/>
              <a:ext cx="328" cy="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22"/>
          <p:cNvSpPr txBox="1">
            <a:spLocks noChangeArrowheads="1"/>
          </p:cNvSpPr>
          <p:nvPr/>
        </p:nvSpPr>
        <p:spPr bwMode="gray">
          <a:xfrm>
            <a:off x="361964" y="1901498"/>
            <a:ext cx="8026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i="1" smtClean="0">
                <a:solidFill>
                  <a:srgbClr val="FFFFFF"/>
                </a:solidFill>
                <a:cs typeface="Arial" charset="0"/>
              </a:rPr>
              <a:t>2.4</a:t>
            </a:r>
            <a:endParaRPr lang="en-US" sz="2400" b="1" i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gray">
          <a:xfrm>
            <a:off x="1065472" y="1923723"/>
            <a:ext cx="43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cs typeface="Arial" charset="0"/>
              </a:rPr>
              <a:t>Mô thần kinh</a:t>
            </a:r>
            <a:endParaRPr lang="en-US" sz="2400" b="1"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055" y="1285272"/>
            <a:ext cx="5929745" cy="489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4222" y="2719449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Chức năng: tiếp nhận kích thích, xử lí thông tin, điều hòa sự hoạt động của các cơ quan để trả lời kích thích của môi trường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5" y="2671880"/>
            <a:ext cx="126206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4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1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5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320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CỦNG CỐ</a:t>
              </a:r>
              <a:endParaRPr lang="en-US" sz="28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74" y="1850881"/>
            <a:ext cx="7491234" cy="500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07265" y="1228408"/>
            <a:ext cx="886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1. Em hãy điền tên của các loại mô trong hình sau đây</a:t>
            </a:r>
            <a:endParaRPr lang="en-US" sz="2800"/>
          </a:p>
        </p:txBody>
      </p:sp>
      <p:sp>
        <p:nvSpPr>
          <p:cNvPr id="17" name="TextBox 16"/>
          <p:cNvSpPr txBox="1"/>
          <p:nvPr/>
        </p:nvSpPr>
        <p:spPr>
          <a:xfrm>
            <a:off x="9596569" y="2036618"/>
            <a:ext cx="22942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smtClean="0"/>
              <a:t>Mô xương</a:t>
            </a:r>
          </a:p>
          <a:p>
            <a:pPr marL="342900" indent="-342900">
              <a:buAutoNum type="arabicPeriod"/>
            </a:pPr>
            <a:r>
              <a:rPr lang="en-US" sz="2400" smtClean="0"/>
              <a:t>Mô sụn</a:t>
            </a:r>
          </a:p>
          <a:p>
            <a:pPr marL="342900" indent="-342900">
              <a:buAutoNum type="arabicPeriod"/>
            </a:pPr>
            <a:r>
              <a:rPr lang="en-US" sz="2400" smtClean="0"/>
              <a:t>Mô giác mạc</a:t>
            </a:r>
          </a:p>
          <a:p>
            <a:pPr marL="342900" indent="-342900">
              <a:buAutoNum type="arabicPeriod"/>
            </a:pPr>
            <a:r>
              <a:rPr lang="en-US" sz="2400" smtClean="0"/>
              <a:t>Mô gan</a:t>
            </a:r>
          </a:p>
          <a:p>
            <a:pPr marL="342900" indent="-342900">
              <a:buAutoNum type="arabicPeriod"/>
            </a:pPr>
            <a:r>
              <a:rPr lang="en-US" sz="2400" smtClean="0"/>
              <a:t>Mô cơ</a:t>
            </a:r>
          </a:p>
          <a:p>
            <a:pPr marL="342900" indent="-342900">
              <a:buAutoNum type="arabicPeriod"/>
            </a:pPr>
            <a:r>
              <a:rPr lang="en-US" sz="2400" smtClean="0"/>
              <a:t>Mô thần kinh</a:t>
            </a:r>
          </a:p>
          <a:p>
            <a:pPr marL="342900" indent="-342900">
              <a:buAutoNum type="arabicPeriod"/>
            </a:pPr>
            <a:r>
              <a:rPr lang="en-US" sz="2400" smtClean="0"/>
              <a:t>Mô mỡ</a:t>
            </a:r>
          </a:p>
          <a:p>
            <a:pPr marL="342900" indent="-342900">
              <a:buAutoNum type="arabicPeriod"/>
            </a:pPr>
            <a:r>
              <a:rPr lang="en-US" sz="2400" smtClean="0"/>
              <a:t>Mô cơ tim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8182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6363" y="277412"/>
            <a:ext cx="3484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TRƯỜNG THCS TÂN XUÂN</a:t>
            </a:r>
          </a:p>
          <a:p>
            <a:r>
              <a:rPr lang="en-US" sz="2000" smtClean="0">
                <a:latin typeface="Arial" pitchFamily="34" charset="0"/>
                <a:cs typeface="Arial" pitchFamily="34" charset="0"/>
              </a:rPr>
              <a:t>TỔ KHTN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0545" y="1153406"/>
            <a:ext cx="10724282" cy="88307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1. TẾ BÀO – ĐƠN VỊ CƠ BẢN CỦA SỰ SỐNG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64" y="2204585"/>
            <a:ext cx="6761018" cy="452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4144587" y="1408513"/>
            <a:ext cx="343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TIẾT 2. TẾ BÀO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496316"/>
            <a:ext cx="10649527" cy="512620"/>
          </a:xfrm>
        </p:spPr>
        <p:txBody>
          <a:bodyPr>
            <a:noAutofit/>
          </a:bodyPr>
          <a:lstStyle/>
          <a:p>
            <a:r>
              <a:rPr lang="en-US" sz="2800" smtClean="0"/>
              <a:t>2. Em hãy ghép ở cột A tương ứng với cột B trong bảng sau đây</a:t>
            </a:r>
            <a:endParaRPr lang="en-US" sz="2800"/>
          </a:p>
        </p:txBody>
      </p:sp>
      <p:graphicFrame>
        <p:nvGraphicFramePr>
          <p:cNvPr id="4" name="Group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7787107"/>
              </p:ext>
            </p:extLst>
          </p:nvPr>
        </p:nvGraphicFramePr>
        <p:xfrm>
          <a:off x="595744" y="2087962"/>
          <a:ext cx="11224875" cy="374482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24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8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213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cơ quan (A)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Trả lời</a:t>
                      </a: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Các cơ quan trong từng hệ cơ quan (B)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55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 Hệ vận động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39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 Hệ tiêu hoá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327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3. Hệ tuần hoàn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4. Hệ hô hấp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61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5. Hệ bài tiết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6. Hệ thần kinh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6844410" y="4906965"/>
            <a:ext cx="358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e. Cơ </a:t>
            </a: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 xương</a:t>
            </a:r>
          </a:p>
        </p:txBody>
      </p:sp>
      <p:sp>
        <p:nvSpPr>
          <p:cNvPr id="8" name="Text Box 50"/>
          <p:cNvSpPr txBox="1">
            <a:spLocks noChangeArrowheads="1"/>
          </p:cNvSpPr>
          <p:nvPr/>
        </p:nvSpPr>
        <p:spPr bwMode="auto">
          <a:xfrm>
            <a:off x="6769531" y="3789183"/>
            <a:ext cx="46557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c. ống </a:t>
            </a: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tiêu hoá và các tuyến tiêu hoá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9" name="Text Box 53"/>
          <p:cNvSpPr txBox="1">
            <a:spLocks noChangeArrowheads="1"/>
          </p:cNvSpPr>
          <p:nvPr/>
        </p:nvSpPr>
        <p:spPr bwMode="auto">
          <a:xfrm>
            <a:off x="6825516" y="3189833"/>
            <a:ext cx="5018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b. Mũi, khí quản, phế quản, 2 lá phổi</a:t>
            </a:r>
            <a:endParaRPr lang="en-US" sz="200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54"/>
          <p:cNvSpPr txBox="1">
            <a:spLocks noChangeArrowheads="1"/>
          </p:cNvSpPr>
          <p:nvPr/>
        </p:nvSpPr>
        <p:spPr bwMode="auto">
          <a:xfrm>
            <a:off x="6769531" y="2789723"/>
            <a:ext cx="50749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a. Thận</a:t>
            </a: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ống dẫn nước tiểu </a:t>
            </a: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bóng đái và da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6769532" y="4205290"/>
            <a:ext cx="4937559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d. Não</a:t>
            </a: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tuỷ sống, dây thần kinh và hạch thần kinh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16" name="Text Box 71"/>
          <p:cNvSpPr txBox="1">
            <a:spLocks noChangeArrowheads="1"/>
          </p:cNvSpPr>
          <p:nvPr/>
        </p:nvSpPr>
        <p:spPr bwMode="auto">
          <a:xfrm>
            <a:off x="6844410" y="5412043"/>
            <a:ext cx="37416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f. Tim </a:t>
            </a: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 hệ mạch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66651" y="2728168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1-e</a:t>
            </a:r>
            <a:endParaRPr lang="en-US" sz="2400"/>
          </a:p>
        </p:txBody>
      </p:sp>
      <p:sp>
        <p:nvSpPr>
          <p:cNvPr id="19" name="TextBox 18"/>
          <p:cNvSpPr txBox="1"/>
          <p:nvPr/>
        </p:nvSpPr>
        <p:spPr>
          <a:xfrm>
            <a:off x="4375467" y="3189833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2-c</a:t>
            </a:r>
            <a:endParaRPr lang="en-US" sz="2400"/>
          </a:p>
        </p:txBody>
      </p:sp>
      <p:sp>
        <p:nvSpPr>
          <p:cNvPr id="20" name="TextBox 19"/>
          <p:cNvSpPr txBox="1"/>
          <p:nvPr/>
        </p:nvSpPr>
        <p:spPr>
          <a:xfrm>
            <a:off x="4409931" y="3727628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3-f</a:t>
            </a:r>
            <a:endParaRPr lang="en-US" sz="2400"/>
          </a:p>
        </p:txBody>
      </p:sp>
      <p:sp>
        <p:nvSpPr>
          <p:cNvPr id="21" name="TextBox 20"/>
          <p:cNvSpPr txBox="1"/>
          <p:nvPr/>
        </p:nvSpPr>
        <p:spPr>
          <a:xfrm>
            <a:off x="4323369" y="5406933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6-d</a:t>
            </a:r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4323369" y="4842175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5-a</a:t>
            </a:r>
            <a:endParaRPr lang="en-US" sz="2400"/>
          </a:p>
        </p:txBody>
      </p:sp>
      <p:sp>
        <p:nvSpPr>
          <p:cNvPr id="23" name="TextBox 22"/>
          <p:cNvSpPr txBox="1"/>
          <p:nvPr/>
        </p:nvSpPr>
        <p:spPr>
          <a:xfrm>
            <a:off x="4323369" y="4325294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4-b</a:t>
            </a:r>
            <a:endParaRPr lang="en-US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27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320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CỦNG CỐ</a:t>
              </a:r>
              <a:endParaRPr lang="en-US" sz="28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42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89" y="526474"/>
            <a:ext cx="10793075" cy="591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7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Dặn dò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Học bài cũ</a:t>
            </a:r>
          </a:p>
          <a:p>
            <a:r>
              <a:rPr lang="en-US" smtClean="0"/>
              <a:t>Đọc trước bài thực hành “Quan sát tế bào và mô” SGK tr18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t="6995" r="14229" b="8559"/>
          <a:stretch/>
        </p:blipFill>
        <p:spPr>
          <a:xfrm>
            <a:off x="9053015" y="2952879"/>
            <a:ext cx="3138985" cy="37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8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2000" cy="699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ãy nói lời cảm ơn từ trái tim! | Xã hội | Báo Nghệ An điện t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2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1" y="274302"/>
            <a:ext cx="8719015" cy="954107"/>
            <a:chOff x="84613" y="-1854000"/>
            <a:chExt cx="5775284" cy="58482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3" y="-1854000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  TẾ BÀO-ĐƠN VỊ CƠ BẢN CỦA SỰ SỐNG </a:t>
              </a:r>
              <a:endParaRPr lang="en-US" sz="2800" b="1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17960" y="3120502"/>
            <a:ext cx="1263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Nội dung</a:t>
            </a:r>
            <a:endParaRPr lang="en-US" sz="2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reeform 43"/>
          <p:cNvSpPr>
            <a:spLocks/>
          </p:cNvSpPr>
          <p:nvPr/>
        </p:nvSpPr>
        <p:spPr bwMode="gray">
          <a:xfrm rot="2410589">
            <a:off x="1553419" y="1884293"/>
            <a:ext cx="2065367" cy="2010128"/>
          </a:xfrm>
          <a:custGeom>
            <a:avLst/>
            <a:gdLst>
              <a:gd name="T0" fmla="*/ 0 w 1118"/>
              <a:gd name="T1" fmla="*/ 0 h 1020"/>
              <a:gd name="T2" fmla="*/ 6 w 1118"/>
              <a:gd name="T3" fmla="*/ 793 h 1020"/>
              <a:gd name="T4" fmla="*/ 551 w 1118"/>
              <a:gd name="T5" fmla="*/ 1020 h 1020"/>
              <a:gd name="T6" fmla="*/ 1118 w 1118"/>
              <a:gd name="T7" fmla="*/ 470 h 1020"/>
              <a:gd name="T8" fmla="*/ 0 w 1118"/>
              <a:gd name="T9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8" h="1020">
                <a:moveTo>
                  <a:pt x="0" y="0"/>
                </a:moveTo>
                <a:cubicBezTo>
                  <a:pt x="2" y="393"/>
                  <a:pt x="6" y="793"/>
                  <a:pt x="6" y="793"/>
                </a:cubicBezTo>
                <a:cubicBezTo>
                  <a:pt x="117" y="797"/>
                  <a:pt x="326" y="808"/>
                  <a:pt x="551" y="1020"/>
                </a:cubicBezTo>
                <a:lnTo>
                  <a:pt x="1118" y="470"/>
                </a:lnTo>
                <a:cubicBezTo>
                  <a:pt x="1002" y="359"/>
                  <a:pt x="669" y="3"/>
                  <a:pt x="0" y="0"/>
                </a:cubicBezTo>
                <a:close/>
              </a:path>
            </a:pathLst>
          </a:cu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2400"/>
          </a:p>
        </p:txBody>
      </p:sp>
      <p:sp>
        <p:nvSpPr>
          <p:cNvPr id="45" name="Freeform 44"/>
          <p:cNvSpPr>
            <a:spLocks/>
          </p:cNvSpPr>
          <p:nvPr/>
        </p:nvSpPr>
        <p:spPr bwMode="gray">
          <a:xfrm rot="2558367">
            <a:off x="1718745" y="3117119"/>
            <a:ext cx="1772058" cy="2220119"/>
          </a:xfrm>
          <a:custGeom>
            <a:avLst/>
            <a:gdLst>
              <a:gd name="T0" fmla="*/ 0 w 1017"/>
              <a:gd name="T1" fmla="*/ 554 h 1091"/>
              <a:gd name="T2" fmla="*/ 225 w 1017"/>
              <a:gd name="T3" fmla="*/ 1091 h 1091"/>
              <a:gd name="T4" fmla="*/ 1017 w 1017"/>
              <a:gd name="T5" fmla="*/ 1091 h 1091"/>
              <a:gd name="T6" fmla="*/ 566 w 1017"/>
              <a:gd name="T7" fmla="*/ 0 h 1091"/>
              <a:gd name="T8" fmla="*/ 0 w 1017"/>
              <a:gd name="T9" fmla="*/ 554 h 1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7" h="1091">
                <a:moveTo>
                  <a:pt x="0" y="554"/>
                </a:moveTo>
                <a:cubicBezTo>
                  <a:pt x="194" y="770"/>
                  <a:pt x="216" y="957"/>
                  <a:pt x="225" y="1091"/>
                </a:cubicBezTo>
                <a:lnTo>
                  <a:pt x="1017" y="1091"/>
                </a:lnTo>
                <a:cubicBezTo>
                  <a:pt x="1001" y="626"/>
                  <a:pt x="833" y="260"/>
                  <a:pt x="566" y="0"/>
                </a:cubicBezTo>
                <a:lnTo>
                  <a:pt x="0" y="554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shade val="69804"/>
                  <a:invGamma/>
                </a:schemeClr>
              </a:gs>
              <a:gs pos="100000">
                <a:schemeClr val="folHlink">
                  <a:alpha val="3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2400"/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gray">
          <a:xfrm rot="212634">
            <a:off x="2054064" y="2330166"/>
            <a:ext cx="646331" cy="9233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5400">
                <a:solidFill>
                  <a:srgbClr val="FEFEFE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black">
          <a:xfrm>
            <a:off x="3588038" y="2078819"/>
            <a:ext cx="1050533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400" b="1" smtClean="0">
                <a:solidFill>
                  <a:schemeClr val="accent1"/>
                </a:solidFill>
              </a:rPr>
              <a:t>I. TẾ BÀO – ĐƠN VỊ CƠ BẢN CỦA SỰ SỐNG</a:t>
            </a:r>
            <a:endParaRPr lang="en-US" sz="2400" b="1">
              <a:solidFill>
                <a:schemeClr val="accent1"/>
              </a:solidFill>
            </a:endParaRPr>
          </a:p>
          <a:p>
            <a:r>
              <a:rPr lang="en-US" sz="2400" b="1" smtClean="0">
                <a:solidFill>
                  <a:srgbClr val="080808"/>
                </a:solidFill>
              </a:rPr>
              <a:t>1. Cấu tạo tế bào</a:t>
            </a:r>
          </a:p>
          <a:p>
            <a:r>
              <a:rPr lang="en-US" sz="2400" b="1" smtClean="0">
                <a:solidFill>
                  <a:srgbClr val="080808"/>
                </a:solidFill>
              </a:rPr>
              <a:t>2. Hoạt động sống của tế bào</a:t>
            </a:r>
            <a:endParaRPr lang="en-US" sz="2400" b="1">
              <a:solidFill>
                <a:srgbClr val="080808"/>
              </a:solidFill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black">
          <a:xfrm>
            <a:off x="3589367" y="3814868"/>
            <a:ext cx="63859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400" b="1" smtClean="0">
                <a:solidFill>
                  <a:schemeClr val="accent1"/>
                </a:solidFill>
              </a:rPr>
              <a:t>II. MÔ, CƠ QUAN VÀ HỆ CƠ QUAN</a:t>
            </a:r>
            <a:endParaRPr lang="en-US" sz="2400" b="1" smtClean="0">
              <a:solidFill>
                <a:schemeClr val="folHlink"/>
              </a:solidFill>
            </a:endParaRPr>
          </a:p>
          <a:p>
            <a:r>
              <a:rPr lang="en-US" sz="2400" b="1" smtClean="0">
                <a:solidFill>
                  <a:srgbClr val="FEFEFE"/>
                </a:solidFill>
              </a:rPr>
              <a:t>    </a:t>
            </a:r>
            <a:r>
              <a:rPr lang="en-US" sz="2400" b="1" smtClean="0">
                <a:solidFill>
                  <a:srgbClr val="080808"/>
                </a:solidFill>
              </a:rPr>
              <a:t>1. Mô, cơ quan và hệ cơ quan</a:t>
            </a:r>
          </a:p>
          <a:p>
            <a:r>
              <a:rPr lang="en-US" sz="2400" b="1" smtClean="0">
                <a:solidFill>
                  <a:srgbClr val="080808"/>
                </a:solidFill>
              </a:rPr>
              <a:t>    2. Các loại mô</a:t>
            </a:r>
            <a:endParaRPr lang="en-US" sz="2400" b="1">
              <a:solidFill>
                <a:srgbClr val="080808"/>
              </a:solidFill>
            </a:endParaRPr>
          </a:p>
        </p:txBody>
      </p:sp>
      <p:sp>
        <p:nvSpPr>
          <p:cNvPr id="49" name="Line 27"/>
          <p:cNvSpPr>
            <a:spLocks noChangeShapeType="1"/>
          </p:cNvSpPr>
          <p:nvPr/>
        </p:nvSpPr>
        <p:spPr bwMode="black">
          <a:xfrm>
            <a:off x="3851563" y="3452018"/>
            <a:ext cx="7309923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2400"/>
          </a:p>
        </p:txBody>
      </p:sp>
      <p:sp>
        <p:nvSpPr>
          <p:cNvPr id="50" name="Line 28"/>
          <p:cNvSpPr>
            <a:spLocks noChangeShapeType="1"/>
          </p:cNvSpPr>
          <p:nvPr/>
        </p:nvSpPr>
        <p:spPr bwMode="black">
          <a:xfrm flipV="1">
            <a:off x="3741767" y="4986109"/>
            <a:ext cx="7172981" cy="82884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2400"/>
          </a:p>
        </p:txBody>
      </p:sp>
      <p:sp>
        <p:nvSpPr>
          <p:cNvPr id="51" name="Text Box 30"/>
          <p:cNvSpPr txBox="1">
            <a:spLocks noChangeArrowheads="1"/>
          </p:cNvSpPr>
          <p:nvPr/>
        </p:nvSpPr>
        <p:spPr bwMode="gray">
          <a:xfrm rot="212634">
            <a:off x="2322251" y="3953367"/>
            <a:ext cx="646331" cy="9233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5400">
                <a:solidFill>
                  <a:srgbClr val="FEFEFE"/>
                </a:solidFill>
                <a:latin typeface="Arial Black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630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t="5654" r="4043" b="4186"/>
          <a:stretch/>
        </p:blipFill>
        <p:spPr bwMode="auto">
          <a:xfrm>
            <a:off x="2887463" y="1860398"/>
            <a:ext cx="6769354" cy="471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reeform 12"/>
          <p:cNvSpPr/>
          <p:nvPr/>
        </p:nvSpPr>
        <p:spPr>
          <a:xfrm>
            <a:off x="3622097" y="4869564"/>
            <a:ext cx="1592641" cy="1514901"/>
          </a:xfrm>
          <a:custGeom>
            <a:avLst/>
            <a:gdLst>
              <a:gd name="connsiteX0" fmla="*/ 1569492 w 1592641"/>
              <a:gd name="connsiteY0" fmla="*/ 818865 h 1514901"/>
              <a:gd name="connsiteX1" fmla="*/ 1569492 w 1592641"/>
              <a:gd name="connsiteY1" fmla="*/ 409433 h 1514901"/>
              <a:gd name="connsiteX2" fmla="*/ 1542197 w 1592641"/>
              <a:gd name="connsiteY2" fmla="*/ 327546 h 1514901"/>
              <a:gd name="connsiteX3" fmla="*/ 1514901 w 1592641"/>
              <a:gd name="connsiteY3" fmla="*/ 286603 h 1514901"/>
              <a:gd name="connsiteX4" fmla="*/ 1460310 w 1592641"/>
              <a:gd name="connsiteY4" fmla="*/ 218364 h 1514901"/>
              <a:gd name="connsiteX5" fmla="*/ 1419367 w 1592641"/>
              <a:gd name="connsiteY5" fmla="*/ 163773 h 1514901"/>
              <a:gd name="connsiteX6" fmla="*/ 1337480 w 1592641"/>
              <a:gd name="connsiteY6" fmla="*/ 150125 h 1514901"/>
              <a:gd name="connsiteX7" fmla="*/ 1255594 w 1592641"/>
              <a:gd name="connsiteY7" fmla="*/ 109182 h 1514901"/>
              <a:gd name="connsiteX8" fmla="*/ 955343 w 1592641"/>
              <a:gd name="connsiteY8" fmla="*/ 81886 h 1514901"/>
              <a:gd name="connsiteX9" fmla="*/ 887104 w 1592641"/>
              <a:gd name="connsiteY9" fmla="*/ 54591 h 1514901"/>
              <a:gd name="connsiteX10" fmla="*/ 750626 w 1592641"/>
              <a:gd name="connsiteY10" fmla="*/ 27295 h 1514901"/>
              <a:gd name="connsiteX11" fmla="*/ 668740 w 1592641"/>
              <a:gd name="connsiteY11" fmla="*/ 0 h 1514901"/>
              <a:gd name="connsiteX12" fmla="*/ 573205 w 1592641"/>
              <a:gd name="connsiteY12" fmla="*/ 13648 h 1514901"/>
              <a:gd name="connsiteX13" fmla="*/ 504967 w 1592641"/>
              <a:gd name="connsiteY13" fmla="*/ 81886 h 1514901"/>
              <a:gd name="connsiteX14" fmla="*/ 450376 w 1592641"/>
              <a:gd name="connsiteY14" fmla="*/ 177421 h 1514901"/>
              <a:gd name="connsiteX15" fmla="*/ 409432 w 1592641"/>
              <a:gd name="connsiteY15" fmla="*/ 232012 h 1514901"/>
              <a:gd name="connsiteX16" fmla="*/ 313898 w 1592641"/>
              <a:gd name="connsiteY16" fmla="*/ 354842 h 1514901"/>
              <a:gd name="connsiteX17" fmla="*/ 272955 w 1592641"/>
              <a:gd name="connsiteY17" fmla="*/ 450376 h 1514901"/>
              <a:gd name="connsiteX18" fmla="*/ 245659 w 1592641"/>
              <a:gd name="connsiteY18" fmla="*/ 491319 h 1514901"/>
              <a:gd name="connsiteX19" fmla="*/ 232011 w 1592641"/>
              <a:gd name="connsiteY19" fmla="*/ 532262 h 1514901"/>
              <a:gd name="connsiteX20" fmla="*/ 204716 w 1592641"/>
              <a:gd name="connsiteY20" fmla="*/ 573206 h 1514901"/>
              <a:gd name="connsiteX21" fmla="*/ 177420 w 1592641"/>
              <a:gd name="connsiteY21" fmla="*/ 627797 h 1514901"/>
              <a:gd name="connsiteX22" fmla="*/ 150125 w 1592641"/>
              <a:gd name="connsiteY22" fmla="*/ 668740 h 1514901"/>
              <a:gd name="connsiteX23" fmla="*/ 122829 w 1592641"/>
              <a:gd name="connsiteY23" fmla="*/ 750627 h 1514901"/>
              <a:gd name="connsiteX24" fmla="*/ 95534 w 1592641"/>
              <a:gd name="connsiteY24" fmla="*/ 805218 h 1514901"/>
              <a:gd name="connsiteX25" fmla="*/ 68238 w 1592641"/>
              <a:gd name="connsiteY25" fmla="*/ 887104 h 1514901"/>
              <a:gd name="connsiteX26" fmla="*/ 27295 w 1592641"/>
              <a:gd name="connsiteY26" fmla="*/ 968991 h 1514901"/>
              <a:gd name="connsiteX27" fmla="*/ 0 w 1592641"/>
              <a:gd name="connsiteY27" fmla="*/ 1105468 h 1514901"/>
              <a:gd name="connsiteX28" fmla="*/ 13647 w 1592641"/>
              <a:gd name="connsiteY28" fmla="*/ 1323833 h 1514901"/>
              <a:gd name="connsiteX29" fmla="*/ 27295 w 1592641"/>
              <a:gd name="connsiteY29" fmla="*/ 1364776 h 1514901"/>
              <a:gd name="connsiteX30" fmla="*/ 177420 w 1592641"/>
              <a:gd name="connsiteY30" fmla="*/ 1446662 h 1514901"/>
              <a:gd name="connsiteX31" fmla="*/ 286602 w 1592641"/>
              <a:gd name="connsiteY31" fmla="*/ 1473958 h 1514901"/>
              <a:gd name="connsiteX32" fmla="*/ 327546 w 1592641"/>
              <a:gd name="connsiteY32" fmla="*/ 1487606 h 1514901"/>
              <a:gd name="connsiteX33" fmla="*/ 423080 w 1592641"/>
              <a:gd name="connsiteY33" fmla="*/ 1514901 h 1514901"/>
              <a:gd name="connsiteX34" fmla="*/ 968991 w 1592641"/>
              <a:gd name="connsiteY34" fmla="*/ 1487606 h 1514901"/>
              <a:gd name="connsiteX35" fmla="*/ 1023582 w 1592641"/>
              <a:gd name="connsiteY35" fmla="*/ 1473958 h 1514901"/>
              <a:gd name="connsiteX36" fmla="*/ 1105468 w 1592641"/>
              <a:gd name="connsiteY36" fmla="*/ 1419367 h 1514901"/>
              <a:gd name="connsiteX37" fmla="*/ 1173707 w 1592641"/>
              <a:gd name="connsiteY37" fmla="*/ 1351128 h 1514901"/>
              <a:gd name="connsiteX38" fmla="*/ 1201002 w 1592641"/>
              <a:gd name="connsiteY38" fmla="*/ 1310185 h 1514901"/>
              <a:gd name="connsiteX39" fmla="*/ 1282889 w 1592641"/>
              <a:gd name="connsiteY39" fmla="*/ 1241946 h 1514901"/>
              <a:gd name="connsiteX40" fmla="*/ 1378423 w 1592641"/>
              <a:gd name="connsiteY40" fmla="*/ 1119116 h 1514901"/>
              <a:gd name="connsiteX41" fmla="*/ 1419367 w 1592641"/>
              <a:gd name="connsiteY41" fmla="*/ 1105468 h 1514901"/>
              <a:gd name="connsiteX42" fmla="*/ 1433014 w 1592641"/>
              <a:gd name="connsiteY42" fmla="*/ 1037230 h 1514901"/>
              <a:gd name="connsiteX43" fmla="*/ 1460310 w 1592641"/>
              <a:gd name="connsiteY43" fmla="*/ 955343 h 1514901"/>
              <a:gd name="connsiteX44" fmla="*/ 1501253 w 1592641"/>
              <a:gd name="connsiteY44" fmla="*/ 832513 h 1514901"/>
              <a:gd name="connsiteX45" fmla="*/ 1514901 w 1592641"/>
              <a:gd name="connsiteY45" fmla="*/ 791570 h 1514901"/>
              <a:gd name="connsiteX46" fmla="*/ 1528549 w 1592641"/>
              <a:gd name="connsiteY46" fmla="*/ 736979 h 1514901"/>
              <a:gd name="connsiteX47" fmla="*/ 1555844 w 1592641"/>
              <a:gd name="connsiteY47" fmla="*/ 696036 h 1514901"/>
              <a:gd name="connsiteX48" fmla="*/ 1555844 w 1592641"/>
              <a:gd name="connsiteY48" fmla="*/ 586854 h 151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592641" h="1514901">
                <a:moveTo>
                  <a:pt x="1569492" y="818865"/>
                </a:moveTo>
                <a:cubicBezTo>
                  <a:pt x="1602622" y="653220"/>
                  <a:pt x="1598008" y="704102"/>
                  <a:pt x="1569492" y="409433"/>
                </a:cubicBezTo>
                <a:cubicBezTo>
                  <a:pt x="1566721" y="380795"/>
                  <a:pt x="1558157" y="351486"/>
                  <a:pt x="1542197" y="327546"/>
                </a:cubicBezTo>
                <a:lnTo>
                  <a:pt x="1514901" y="286603"/>
                </a:lnTo>
                <a:cubicBezTo>
                  <a:pt x="1488331" y="206893"/>
                  <a:pt x="1522042" y="280096"/>
                  <a:pt x="1460310" y="218364"/>
                </a:cubicBezTo>
                <a:cubicBezTo>
                  <a:pt x="1444226" y="202280"/>
                  <a:pt x="1439251" y="174820"/>
                  <a:pt x="1419367" y="163773"/>
                </a:cubicBezTo>
                <a:cubicBezTo>
                  <a:pt x="1395177" y="150334"/>
                  <a:pt x="1364776" y="154674"/>
                  <a:pt x="1337480" y="150125"/>
                </a:cubicBezTo>
                <a:cubicBezTo>
                  <a:pt x="1310185" y="136477"/>
                  <a:pt x="1284937" y="117566"/>
                  <a:pt x="1255594" y="109182"/>
                </a:cubicBezTo>
                <a:cubicBezTo>
                  <a:pt x="1212458" y="96858"/>
                  <a:pt x="957714" y="82055"/>
                  <a:pt x="955343" y="81886"/>
                </a:cubicBezTo>
                <a:cubicBezTo>
                  <a:pt x="932597" y="72788"/>
                  <a:pt x="910775" y="60903"/>
                  <a:pt x="887104" y="54591"/>
                </a:cubicBezTo>
                <a:cubicBezTo>
                  <a:pt x="842277" y="42637"/>
                  <a:pt x="794639" y="41966"/>
                  <a:pt x="750626" y="27295"/>
                </a:cubicBezTo>
                <a:lnTo>
                  <a:pt x="668740" y="0"/>
                </a:lnTo>
                <a:cubicBezTo>
                  <a:pt x="636895" y="4549"/>
                  <a:pt x="604017" y="4405"/>
                  <a:pt x="573205" y="13648"/>
                </a:cubicBezTo>
                <a:cubicBezTo>
                  <a:pt x="537698" y="24300"/>
                  <a:pt x="522276" y="53037"/>
                  <a:pt x="504967" y="81886"/>
                </a:cubicBezTo>
                <a:cubicBezTo>
                  <a:pt x="486097" y="113337"/>
                  <a:pt x="470067" y="146478"/>
                  <a:pt x="450376" y="177421"/>
                </a:cubicBezTo>
                <a:cubicBezTo>
                  <a:pt x="438164" y="196611"/>
                  <a:pt x="422476" y="213377"/>
                  <a:pt x="409432" y="232012"/>
                </a:cubicBezTo>
                <a:cubicBezTo>
                  <a:pt x="333250" y="340843"/>
                  <a:pt x="384442" y="284297"/>
                  <a:pt x="313898" y="354842"/>
                </a:cubicBezTo>
                <a:cubicBezTo>
                  <a:pt x="298587" y="400773"/>
                  <a:pt x="299936" y="403159"/>
                  <a:pt x="272955" y="450376"/>
                </a:cubicBezTo>
                <a:cubicBezTo>
                  <a:pt x="264817" y="464617"/>
                  <a:pt x="252995" y="476648"/>
                  <a:pt x="245659" y="491319"/>
                </a:cubicBezTo>
                <a:cubicBezTo>
                  <a:pt x="239225" y="504186"/>
                  <a:pt x="238445" y="519395"/>
                  <a:pt x="232011" y="532262"/>
                </a:cubicBezTo>
                <a:cubicBezTo>
                  <a:pt x="224676" y="546933"/>
                  <a:pt x="212854" y="558964"/>
                  <a:pt x="204716" y="573206"/>
                </a:cubicBezTo>
                <a:cubicBezTo>
                  <a:pt x="194622" y="590870"/>
                  <a:pt x="187514" y="610133"/>
                  <a:pt x="177420" y="627797"/>
                </a:cubicBezTo>
                <a:cubicBezTo>
                  <a:pt x="169282" y="642038"/>
                  <a:pt x="156787" y="653751"/>
                  <a:pt x="150125" y="668740"/>
                </a:cubicBezTo>
                <a:cubicBezTo>
                  <a:pt x="138440" y="695032"/>
                  <a:pt x="135696" y="724892"/>
                  <a:pt x="122829" y="750627"/>
                </a:cubicBezTo>
                <a:cubicBezTo>
                  <a:pt x="113731" y="768824"/>
                  <a:pt x="103090" y="786328"/>
                  <a:pt x="95534" y="805218"/>
                </a:cubicBezTo>
                <a:cubicBezTo>
                  <a:pt x="84848" y="831932"/>
                  <a:pt x="84197" y="863164"/>
                  <a:pt x="68238" y="887104"/>
                </a:cubicBezTo>
                <a:cubicBezTo>
                  <a:pt x="43070" y="924857"/>
                  <a:pt x="37266" y="925784"/>
                  <a:pt x="27295" y="968991"/>
                </a:cubicBezTo>
                <a:cubicBezTo>
                  <a:pt x="16863" y="1014196"/>
                  <a:pt x="0" y="1105468"/>
                  <a:pt x="0" y="1105468"/>
                </a:cubicBezTo>
                <a:cubicBezTo>
                  <a:pt x="4549" y="1178256"/>
                  <a:pt x="6012" y="1251303"/>
                  <a:pt x="13647" y="1323833"/>
                </a:cubicBezTo>
                <a:cubicBezTo>
                  <a:pt x="15153" y="1338140"/>
                  <a:pt x="17123" y="1354604"/>
                  <a:pt x="27295" y="1364776"/>
                </a:cubicBezTo>
                <a:cubicBezTo>
                  <a:pt x="62703" y="1400184"/>
                  <a:pt x="128655" y="1431657"/>
                  <a:pt x="177420" y="1446662"/>
                </a:cubicBezTo>
                <a:cubicBezTo>
                  <a:pt x="213275" y="1457694"/>
                  <a:pt x="251013" y="1462095"/>
                  <a:pt x="286602" y="1473958"/>
                </a:cubicBezTo>
                <a:cubicBezTo>
                  <a:pt x="300250" y="1478507"/>
                  <a:pt x="313713" y="1483654"/>
                  <a:pt x="327546" y="1487606"/>
                </a:cubicBezTo>
                <a:cubicBezTo>
                  <a:pt x="447522" y="1521885"/>
                  <a:pt x="324899" y="1482175"/>
                  <a:pt x="423080" y="1514901"/>
                </a:cubicBezTo>
                <a:lnTo>
                  <a:pt x="968991" y="1487606"/>
                </a:lnTo>
                <a:cubicBezTo>
                  <a:pt x="987705" y="1486330"/>
                  <a:pt x="1006805" y="1482346"/>
                  <a:pt x="1023582" y="1473958"/>
                </a:cubicBezTo>
                <a:cubicBezTo>
                  <a:pt x="1052924" y="1459287"/>
                  <a:pt x="1105468" y="1419367"/>
                  <a:pt x="1105468" y="1419367"/>
                </a:cubicBezTo>
                <a:cubicBezTo>
                  <a:pt x="1178260" y="1310182"/>
                  <a:pt x="1082719" y="1442117"/>
                  <a:pt x="1173707" y="1351128"/>
                </a:cubicBezTo>
                <a:cubicBezTo>
                  <a:pt x="1185305" y="1339530"/>
                  <a:pt x="1190501" y="1322786"/>
                  <a:pt x="1201002" y="1310185"/>
                </a:cubicBezTo>
                <a:cubicBezTo>
                  <a:pt x="1233839" y="1270781"/>
                  <a:pt x="1242633" y="1268784"/>
                  <a:pt x="1282889" y="1241946"/>
                </a:cubicBezTo>
                <a:cubicBezTo>
                  <a:pt x="1304579" y="1209411"/>
                  <a:pt x="1339939" y="1144772"/>
                  <a:pt x="1378423" y="1119116"/>
                </a:cubicBezTo>
                <a:cubicBezTo>
                  <a:pt x="1390393" y="1111136"/>
                  <a:pt x="1405719" y="1110017"/>
                  <a:pt x="1419367" y="1105468"/>
                </a:cubicBezTo>
                <a:cubicBezTo>
                  <a:pt x="1423916" y="1082722"/>
                  <a:pt x="1426911" y="1059609"/>
                  <a:pt x="1433014" y="1037230"/>
                </a:cubicBezTo>
                <a:cubicBezTo>
                  <a:pt x="1440584" y="1009472"/>
                  <a:pt x="1451211" y="982639"/>
                  <a:pt x="1460310" y="955343"/>
                </a:cubicBezTo>
                <a:lnTo>
                  <a:pt x="1501253" y="832513"/>
                </a:lnTo>
                <a:cubicBezTo>
                  <a:pt x="1505802" y="818865"/>
                  <a:pt x="1511412" y="805526"/>
                  <a:pt x="1514901" y="791570"/>
                </a:cubicBezTo>
                <a:cubicBezTo>
                  <a:pt x="1519450" y="773373"/>
                  <a:pt x="1521160" y="754219"/>
                  <a:pt x="1528549" y="736979"/>
                </a:cubicBezTo>
                <a:cubicBezTo>
                  <a:pt x="1535010" y="721903"/>
                  <a:pt x="1552910" y="712174"/>
                  <a:pt x="1555844" y="696036"/>
                </a:cubicBezTo>
                <a:cubicBezTo>
                  <a:pt x="1562354" y="660229"/>
                  <a:pt x="1555844" y="623248"/>
                  <a:pt x="1555844" y="586854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gray">
          <a:xfrm>
            <a:off x="350638" y="1347192"/>
            <a:ext cx="5073650" cy="45720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271263" y="1338230"/>
            <a:ext cx="523875" cy="478835"/>
            <a:chOff x="1188" y="1705"/>
            <a:chExt cx="330" cy="332"/>
          </a:xfrm>
        </p:grpSpPr>
        <p:sp>
          <p:nvSpPr>
            <p:cNvPr id="23" name="Oval 22"/>
            <p:cNvSpPr>
              <a:spLocks noChangeArrowheads="1"/>
            </p:cNvSpPr>
            <p:nvPr/>
          </p:nvSpPr>
          <p:spPr bwMode="gray">
            <a:xfrm>
              <a:off x="1188" y="1706"/>
              <a:ext cx="330" cy="3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24" name="Picture 23" descr="dro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90" y="1705"/>
              <a:ext cx="328" cy="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14"/>
          <p:cNvSpPr txBox="1">
            <a:spLocks noChangeArrowheads="1"/>
          </p:cNvSpPr>
          <p:nvPr/>
        </p:nvSpPr>
        <p:spPr bwMode="gray">
          <a:xfrm>
            <a:off x="322063" y="1280961"/>
            <a:ext cx="346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gray">
          <a:xfrm>
            <a:off x="845938" y="1347192"/>
            <a:ext cx="43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cs typeface="Arial" charset="0"/>
              </a:rPr>
              <a:t>Cấu tạo tế bào</a:t>
            </a:r>
            <a:endParaRPr lang="en-US" sz="2400" b="1">
              <a:cs typeface="Arial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1" y="274302"/>
            <a:ext cx="8719015" cy="954107"/>
            <a:chOff x="84613" y="-1854000"/>
            <a:chExt cx="5775284" cy="58482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34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3" y="-1854000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 I. TẾ BÀO-ĐƠN VỊ CƠ BẢN CỦA SỰ SỐNG </a:t>
              </a:r>
              <a:endParaRPr lang="en-US" sz="2800" b="1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27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gray">
          <a:xfrm>
            <a:off x="350638" y="1347192"/>
            <a:ext cx="5073650" cy="45720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71263" y="1338230"/>
            <a:ext cx="523875" cy="478835"/>
            <a:chOff x="1188" y="1705"/>
            <a:chExt cx="330" cy="332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gray">
            <a:xfrm>
              <a:off x="1188" y="1706"/>
              <a:ext cx="330" cy="3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8" name="Picture 7" descr="dro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90" y="1705"/>
              <a:ext cx="328" cy="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 Box 14"/>
          <p:cNvSpPr txBox="1">
            <a:spLocks noChangeArrowheads="1"/>
          </p:cNvSpPr>
          <p:nvPr/>
        </p:nvSpPr>
        <p:spPr bwMode="gray">
          <a:xfrm>
            <a:off x="322063" y="1280961"/>
            <a:ext cx="346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gray">
          <a:xfrm>
            <a:off x="845938" y="1347192"/>
            <a:ext cx="43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cs typeface="Arial" charset="0"/>
              </a:rPr>
              <a:t>Cấu tạo tế bào</a:t>
            </a:r>
            <a:endParaRPr lang="en-US" sz="2400" b="1"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1" y="274302"/>
            <a:ext cx="8719015" cy="954107"/>
            <a:chOff x="84613" y="-1854000"/>
            <a:chExt cx="5775284" cy="58482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4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3" y="-1854000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I. TẾ BÀO-ĐƠN VỊ CƠ BẢN CỦA SỰ SỐNG </a:t>
              </a:r>
              <a:endParaRPr lang="en-US" sz="2800" b="1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sp>
        <p:nvSpPr>
          <p:cNvPr id="17" name="Rounded Rectangular Callout 16"/>
          <p:cNvSpPr/>
          <p:nvPr/>
        </p:nvSpPr>
        <p:spPr>
          <a:xfrm>
            <a:off x="845938" y="1886985"/>
            <a:ext cx="4137238" cy="1715582"/>
          </a:xfrm>
          <a:prstGeom prst="wedgeRoundRectCallout">
            <a:avLst>
              <a:gd name="adj1" fmla="val 566"/>
              <a:gd name="adj2" fmla="val 780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 Quan sát hình bên hoặc hình 3-1 SGK tr11, hãy trình bày cấu tạo một tế bào điển hình?</a:t>
            </a:r>
            <a:endParaRPr lang="en-US" sz="200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92" y="4024923"/>
            <a:ext cx="1554162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95138" y="2165936"/>
            <a:ext cx="46807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 tế bào điển hình thường có 3 bộ phận chính: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Màng sinh chất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Chất tế bào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Nhân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23897" y="1829700"/>
            <a:ext cx="7750752" cy="4382593"/>
            <a:chOff x="4790744" y="1833626"/>
            <a:chExt cx="7750752" cy="4382593"/>
          </a:xfrm>
        </p:grpSpPr>
        <p:grpSp>
          <p:nvGrpSpPr>
            <p:cNvPr id="16" name="Group 15"/>
            <p:cNvGrpSpPr/>
            <p:nvPr/>
          </p:nvGrpSpPr>
          <p:grpSpPr>
            <a:xfrm>
              <a:off x="4790744" y="1833626"/>
              <a:ext cx="7750752" cy="4382593"/>
              <a:chOff x="5688390" y="2141373"/>
              <a:chExt cx="7277100" cy="397303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8390" y="2141373"/>
                <a:ext cx="7277100" cy="337820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8477989" y="5745079"/>
                <a:ext cx="1697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Cấu tạo tế bào</a:t>
                </a:r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1346872" y="1918272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Nhân </a:t>
              </a: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228249" y="2289115"/>
              <a:ext cx="103746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Arial" pitchFamily="34" charset="0"/>
                  <a:cs typeface="Arial" pitchFamily="34" charset="0"/>
                </a:rPr>
                <a:t>Màng sinh chất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14738" y="2766100"/>
              <a:ext cx="813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Ty thể</a:t>
              </a:r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69290" y="4024923"/>
              <a:ext cx="1163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Trung thể</a:t>
              </a:r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228249" y="3373678"/>
              <a:ext cx="1146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Lưới nội chất</a:t>
              </a:r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21396" y="4209589"/>
              <a:ext cx="13057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Bộ máy gôngi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444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5" y="1683002"/>
            <a:ext cx="5627580" cy="441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276" y="1527878"/>
            <a:ext cx="5046160" cy="472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84171" y="5617184"/>
            <a:ext cx="5446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pitchFamily="34" charset="0"/>
                <a:cs typeface="Arial" pitchFamily="34" charset="0"/>
                <a:sym typeface="Wingdings" pitchFamily="2" charset="2"/>
              </a:rPr>
              <a:t>Chất tế bào </a:t>
            </a:r>
          </a:p>
          <a:p>
            <a:pPr algn="ctr"/>
            <a:r>
              <a:rPr lang="en-US" sz="240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hực hiện các hoạt động sống của tế bào</a:t>
            </a:r>
          </a:p>
          <a:p>
            <a:pPr algn="ctr"/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47538" y="5959815"/>
            <a:ext cx="37329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>
                <a:latin typeface="Arial" pitchFamily="34" charset="0"/>
                <a:cs typeface="Arial" pitchFamily="34" charset="0"/>
              </a:rPr>
              <a:t>Màng sinh chất</a:t>
            </a:r>
          </a:p>
          <a:p>
            <a:pPr algn="ctr"/>
            <a:r>
              <a:rPr lang="en-US" sz="240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hực hiện trao đổi chất</a:t>
            </a:r>
          </a:p>
          <a:p>
            <a:pPr algn="ctr"/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1" y="274302"/>
            <a:ext cx="8719015" cy="954107"/>
            <a:chOff x="84613" y="-1854000"/>
            <a:chExt cx="5775284" cy="58482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25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3" y="-1854000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I. TẾ BÀO-ĐƠN VỊ CƠ BẢN CỦA SỰ SỐNG </a:t>
              </a:r>
              <a:endParaRPr lang="en-US" sz="2800" b="1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sp>
        <p:nvSpPr>
          <p:cNvPr id="26" name="AutoShape 4"/>
          <p:cNvSpPr>
            <a:spLocks noChangeArrowheads="1"/>
          </p:cNvSpPr>
          <p:nvPr/>
        </p:nvSpPr>
        <p:spPr bwMode="gray">
          <a:xfrm>
            <a:off x="350638" y="1014672"/>
            <a:ext cx="5073650" cy="45720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271263" y="1005710"/>
            <a:ext cx="523875" cy="478835"/>
            <a:chOff x="1188" y="1705"/>
            <a:chExt cx="330" cy="332"/>
          </a:xfrm>
        </p:grpSpPr>
        <p:sp>
          <p:nvSpPr>
            <p:cNvPr id="28" name="Oval 27"/>
            <p:cNvSpPr>
              <a:spLocks noChangeArrowheads="1"/>
            </p:cNvSpPr>
            <p:nvPr/>
          </p:nvSpPr>
          <p:spPr bwMode="gray">
            <a:xfrm>
              <a:off x="1188" y="1706"/>
              <a:ext cx="330" cy="3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29" name="Picture 28" descr="dro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90" y="1705"/>
              <a:ext cx="328" cy="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 Box 14"/>
          <p:cNvSpPr txBox="1">
            <a:spLocks noChangeArrowheads="1"/>
          </p:cNvSpPr>
          <p:nvPr/>
        </p:nvSpPr>
        <p:spPr bwMode="gray">
          <a:xfrm>
            <a:off x="322063" y="948441"/>
            <a:ext cx="346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gray">
          <a:xfrm>
            <a:off x="845938" y="1014672"/>
            <a:ext cx="43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cs typeface="Arial" charset="0"/>
              </a:rPr>
              <a:t>Cấu tạo tế bào</a:t>
            </a:r>
            <a:endParaRPr lang="en-US" sz="2400" b="1"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83949" y="968615"/>
            <a:ext cx="2145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Điều khiển mọi hoạt động sống của tế bào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397" y="4136765"/>
            <a:ext cx="3889851" cy="2401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73" y="1430316"/>
            <a:ext cx="3676138" cy="242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00" y="1803244"/>
            <a:ext cx="3866127" cy="256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4871" y="4420407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/>
              <a:t>Nơi tổng hợp prôtêin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74011" y="1803244"/>
            <a:ext cx="19288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/>
              <a:t>Tham gia </a:t>
            </a:r>
          </a:p>
          <a:p>
            <a:r>
              <a:rPr lang="vi-VN" sz="2000"/>
              <a:t>hoạt động</a:t>
            </a:r>
          </a:p>
          <a:p>
            <a:r>
              <a:rPr lang="vi-VN" sz="2000"/>
              <a:t>hô hấp giải</a:t>
            </a:r>
          </a:p>
          <a:p>
            <a:r>
              <a:rPr lang="vi-VN" sz="2000"/>
              <a:t>phóng năng </a:t>
            </a:r>
          </a:p>
          <a:p>
            <a:r>
              <a:rPr lang="vi-VN" sz="2000"/>
              <a:t>lượng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06284" y="3488792"/>
            <a:ext cx="813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Ty thể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26248" y="4675633"/>
            <a:ext cx="1507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latin typeface="Arial" pitchFamily="34" charset="0"/>
                <a:cs typeface="Arial" pitchFamily="34" charset="0"/>
              </a:rPr>
              <a:t>Thu nhận, hoàn thiện, phân phối sản phẩm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01803" y="635327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Bộ máy gôngi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1" y="274302"/>
            <a:ext cx="8719015" cy="954107"/>
            <a:chOff x="84613" y="-1854000"/>
            <a:chExt cx="5775284" cy="58482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24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3" y="-1854000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I. TẾ BÀO-ĐƠN VỊ CƠ BẢN CỦA SỰ SỐNG </a:t>
              </a:r>
              <a:endParaRPr lang="en-US" sz="2800" b="1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  <p:sp>
        <p:nvSpPr>
          <p:cNvPr id="25" name="AutoShape 4"/>
          <p:cNvSpPr>
            <a:spLocks noChangeArrowheads="1"/>
          </p:cNvSpPr>
          <p:nvPr/>
        </p:nvSpPr>
        <p:spPr bwMode="gray">
          <a:xfrm>
            <a:off x="350638" y="1014672"/>
            <a:ext cx="5073650" cy="45720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271263" y="1005710"/>
            <a:ext cx="523875" cy="478835"/>
            <a:chOff x="1188" y="1705"/>
            <a:chExt cx="330" cy="332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gray">
            <a:xfrm>
              <a:off x="1188" y="1706"/>
              <a:ext cx="330" cy="3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28" name="Picture 27" descr="dro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90" y="1705"/>
              <a:ext cx="328" cy="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 Box 14"/>
          <p:cNvSpPr txBox="1">
            <a:spLocks noChangeArrowheads="1"/>
          </p:cNvSpPr>
          <p:nvPr/>
        </p:nvSpPr>
        <p:spPr bwMode="gray">
          <a:xfrm>
            <a:off x="322063" y="948441"/>
            <a:ext cx="346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gray">
          <a:xfrm>
            <a:off x="845938" y="1014672"/>
            <a:ext cx="43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cs typeface="Arial" charset="0"/>
              </a:rPr>
              <a:t>Cấu tạo tế bào</a:t>
            </a:r>
            <a:endParaRPr lang="en-US" sz="2400" b="1">
              <a:cs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13" y="4508145"/>
            <a:ext cx="2823379" cy="2117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4340" y="1997889"/>
            <a:ext cx="2297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Tổng hợp và vận chuyển các chất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315292" y="4966747"/>
            <a:ext cx="1386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Tham gia quá trình phân chia tế bào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87163" y="6295357"/>
            <a:ext cx="116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Trung thể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5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9" grpId="0"/>
      <p:bldP spid="20" grpId="0"/>
      <p:bldP spid="2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065" y="1871783"/>
            <a:ext cx="5899707" cy="407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14738" y="6091023"/>
            <a:ext cx="5955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Điều khiển mọi hoạt động sống của tế bào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8140" y="2689787"/>
            <a:ext cx="2876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Tổng hợp ARN riboxom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435595" y="2857599"/>
            <a:ext cx="51861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52688" y="5116754"/>
            <a:ext cx="3293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C</a:t>
            </a:r>
            <a:r>
              <a:rPr lang="en-US" sz="2000" smtClean="0"/>
              <a:t>ó vai trò quyết định trong di truyền</a:t>
            </a:r>
            <a:endParaRPr lang="en-US" sz="200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424217" y="5470697"/>
            <a:ext cx="51861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AutoShape 4"/>
          <p:cNvSpPr>
            <a:spLocks noChangeArrowheads="1"/>
          </p:cNvSpPr>
          <p:nvPr/>
        </p:nvSpPr>
        <p:spPr bwMode="gray">
          <a:xfrm>
            <a:off x="350638" y="1347191"/>
            <a:ext cx="5073650" cy="513207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71263" y="1338231"/>
            <a:ext cx="523875" cy="537492"/>
            <a:chOff x="1188" y="1705"/>
            <a:chExt cx="330" cy="332"/>
          </a:xfrm>
        </p:grpSpPr>
        <p:sp>
          <p:nvSpPr>
            <p:cNvPr id="22" name="Oval 21"/>
            <p:cNvSpPr>
              <a:spLocks noChangeArrowheads="1"/>
            </p:cNvSpPr>
            <p:nvPr/>
          </p:nvSpPr>
          <p:spPr bwMode="gray">
            <a:xfrm>
              <a:off x="1188" y="1706"/>
              <a:ext cx="330" cy="3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23" name="Picture 22" descr="dro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90" y="1705"/>
              <a:ext cx="328" cy="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14"/>
          <p:cNvSpPr txBox="1">
            <a:spLocks noChangeArrowheads="1"/>
          </p:cNvSpPr>
          <p:nvPr/>
        </p:nvSpPr>
        <p:spPr bwMode="gray">
          <a:xfrm>
            <a:off x="322063" y="1280961"/>
            <a:ext cx="346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gray">
          <a:xfrm>
            <a:off x="845938" y="1347192"/>
            <a:ext cx="43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cs typeface="Arial" charset="0"/>
              </a:rPr>
              <a:t>Cấu tạo tế bào</a:t>
            </a:r>
            <a:endParaRPr lang="en-US" sz="2400" b="1">
              <a:cs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1" y="274302"/>
            <a:ext cx="8719015" cy="954107"/>
            <a:chOff x="84613" y="-1854000"/>
            <a:chExt cx="5775284" cy="58482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30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3" y="-1854000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UTM Centur" panose="02040603050506020204" pitchFamily="18" charset="0"/>
                  <a:cs typeface="Arial" charset="0"/>
                </a:rPr>
                <a:t>I. TẾ BÀO-ĐƠN VỊ CƠ BẢN CỦA SỰ SỐNG </a:t>
              </a:r>
              <a:endParaRPr lang="en-US" sz="2800" b="1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UTM Centur" panose="02040603050506020204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6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1555</Words>
  <Application>Microsoft Office PowerPoint</Application>
  <PresentationFormat>Widescreen</PresentationFormat>
  <Paragraphs>330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UTM Centur</vt:lpstr>
      <vt:lpstr>Wingdings</vt:lpstr>
      <vt:lpstr>Office Theme</vt:lpstr>
      <vt:lpstr>PowerPoint Presentation</vt:lpstr>
      <vt:lpstr>Kiến thức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Em hãy ghép ở cột A tương ứng với cột B trong bảng sau đây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Chinh</dc:creator>
  <cp:lastModifiedBy>Aadmin</cp:lastModifiedBy>
  <cp:revision>90</cp:revision>
  <dcterms:created xsi:type="dcterms:W3CDTF">2020-11-01T07:34:16Z</dcterms:created>
  <dcterms:modified xsi:type="dcterms:W3CDTF">2021-09-16T08:18:20Z</dcterms:modified>
</cp:coreProperties>
</file>